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78" r:id="rId2"/>
    <p:sldId id="308" r:id="rId3"/>
    <p:sldId id="309" r:id="rId4"/>
    <p:sldId id="318" r:id="rId5"/>
    <p:sldId id="311" r:id="rId6"/>
    <p:sldId id="317" r:id="rId7"/>
    <p:sldId id="313" r:id="rId8"/>
    <p:sldId id="314" r:id="rId9"/>
    <p:sldId id="315" r:id="rId10"/>
    <p:sldId id="325" r:id="rId11"/>
    <p:sldId id="324" r:id="rId12"/>
    <p:sldId id="323" r:id="rId13"/>
    <p:sldId id="322" r:id="rId14"/>
    <p:sldId id="321" r:id="rId15"/>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00"/>
    <a:srgbClr val="FFFF00"/>
    <a:srgbClr val="0066FF"/>
    <a:srgbClr val="BE2C04"/>
    <a:srgbClr val="863C81"/>
    <a:srgbClr val="DA32CE"/>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3961" autoAdjust="0"/>
  </p:normalViewPr>
  <p:slideViewPr>
    <p:cSldViewPr>
      <p:cViewPr varScale="1">
        <p:scale>
          <a:sx n="41" d="100"/>
          <a:sy n="41" d="100"/>
        </p:scale>
        <p:origin x="136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887913" cy="4956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773272" y="3"/>
            <a:ext cx="2887913" cy="495612"/>
          </a:xfrm>
          <a:prstGeom prst="rect">
            <a:avLst/>
          </a:prstGeom>
        </p:spPr>
        <p:txBody>
          <a:bodyPr vert="horz" lIns="91440" tIns="45720" rIns="91440" bIns="45720" rtlCol="0"/>
          <a:lstStyle>
            <a:lvl1pPr algn="r">
              <a:defRPr sz="1200"/>
            </a:lvl1pPr>
          </a:lstStyle>
          <a:p>
            <a:fld id="{57748159-8281-4CAF-8A32-36216C561F0E}" type="datetimeFigureOut">
              <a:rPr lang="en-ZA" smtClean="0"/>
              <a:t>2018/06/22</a:t>
            </a:fld>
            <a:endParaRPr lang="en-ZA"/>
          </a:p>
        </p:txBody>
      </p:sp>
      <p:sp>
        <p:nvSpPr>
          <p:cNvPr id="4" name="Footer Placeholder 3"/>
          <p:cNvSpPr>
            <a:spLocks noGrp="1"/>
          </p:cNvSpPr>
          <p:nvPr>
            <p:ph type="ftr" sz="quarter" idx="2"/>
          </p:nvPr>
        </p:nvSpPr>
        <p:spPr>
          <a:xfrm>
            <a:off x="2" y="9427831"/>
            <a:ext cx="2887913" cy="4972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773272" y="9427831"/>
            <a:ext cx="2887913" cy="497211"/>
          </a:xfrm>
          <a:prstGeom prst="rect">
            <a:avLst/>
          </a:prstGeom>
        </p:spPr>
        <p:txBody>
          <a:bodyPr vert="horz" lIns="91440" tIns="45720" rIns="91440" bIns="45720" rtlCol="0" anchor="b"/>
          <a:lstStyle>
            <a:lvl1pPr algn="r">
              <a:defRPr sz="1200"/>
            </a:lvl1pPr>
          </a:lstStyle>
          <a:p>
            <a:fld id="{90854242-9267-48F1-9460-1A81F47B3363}" type="slidenum">
              <a:rPr lang="en-ZA" smtClean="0"/>
              <a:t>‹#›</a:t>
            </a:fld>
            <a:endParaRPr lang="en-ZA"/>
          </a:p>
        </p:txBody>
      </p:sp>
    </p:spTree>
    <p:extLst>
      <p:ext uri="{BB962C8B-B14F-4D97-AF65-F5344CB8AC3E}">
        <p14:creationId xmlns:p14="http://schemas.microsoft.com/office/powerpoint/2010/main" val="1796504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887913" cy="4956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773272" y="3"/>
            <a:ext cx="2887913" cy="495612"/>
          </a:xfrm>
          <a:prstGeom prst="rect">
            <a:avLst/>
          </a:prstGeom>
        </p:spPr>
        <p:txBody>
          <a:bodyPr vert="horz" lIns="91440" tIns="45720" rIns="91440" bIns="45720" rtlCol="0"/>
          <a:lstStyle>
            <a:lvl1pPr algn="r">
              <a:defRPr sz="1200"/>
            </a:lvl1pPr>
          </a:lstStyle>
          <a:p>
            <a:fld id="{A608F536-25B1-4C05-A2D9-BAC2A5244B48}" type="datetimeFigureOut">
              <a:rPr lang="en-ZA" smtClean="0"/>
              <a:t>2018/06/22</a:t>
            </a:fld>
            <a:endParaRPr lang="en-ZA"/>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65966" y="4714717"/>
            <a:ext cx="5330813" cy="446690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7831"/>
            <a:ext cx="2887913" cy="4972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773272" y="9427831"/>
            <a:ext cx="2887913" cy="497211"/>
          </a:xfrm>
          <a:prstGeom prst="rect">
            <a:avLst/>
          </a:prstGeom>
        </p:spPr>
        <p:txBody>
          <a:bodyPr vert="horz" lIns="91440" tIns="45720" rIns="91440" bIns="45720" rtlCol="0" anchor="b"/>
          <a:lstStyle>
            <a:lvl1pPr algn="r">
              <a:defRPr sz="1200"/>
            </a:lvl1pPr>
          </a:lstStyle>
          <a:p>
            <a:fld id="{A11DF19E-1AF6-4836-821C-059E94C85CE8}" type="slidenum">
              <a:rPr lang="en-ZA" smtClean="0"/>
              <a:t>‹#›</a:t>
            </a:fld>
            <a:endParaRPr lang="en-ZA"/>
          </a:p>
        </p:txBody>
      </p:sp>
    </p:spTree>
    <p:extLst>
      <p:ext uri="{BB962C8B-B14F-4D97-AF65-F5344CB8AC3E}">
        <p14:creationId xmlns:p14="http://schemas.microsoft.com/office/powerpoint/2010/main" val="274250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11DF19E-1AF6-4836-821C-059E94C85CE8}" type="slidenum">
              <a:rPr lang="en-ZA" smtClean="0"/>
              <a:t>1</a:t>
            </a:fld>
            <a:endParaRPr lang="en-ZA"/>
          </a:p>
        </p:txBody>
      </p:sp>
    </p:spTree>
    <p:extLst>
      <p:ext uri="{BB962C8B-B14F-4D97-AF65-F5344CB8AC3E}">
        <p14:creationId xmlns:p14="http://schemas.microsoft.com/office/powerpoint/2010/main" val="2344958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11DF19E-1AF6-4836-821C-059E94C85CE8}" type="slidenum">
              <a:rPr lang="en-ZA" smtClean="0"/>
              <a:t>3</a:t>
            </a:fld>
            <a:endParaRPr lang="en-ZA"/>
          </a:p>
        </p:txBody>
      </p:sp>
    </p:spTree>
    <p:extLst>
      <p:ext uri="{BB962C8B-B14F-4D97-AF65-F5344CB8AC3E}">
        <p14:creationId xmlns:p14="http://schemas.microsoft.com/office/powerpoint/2010/main" val="209269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11DF19E-1AF6-4836-821C-059E94C85CE8}" type="slidenum">
              <a:rPr lang="en-ZA" smtClean="0"/>
              <a:t>13</a:t>
            </a:fld>
            <a:endParaRPr lang="en-ZA"/>
          </a:p>
        </p:txBody>
      </p:sp>
    </p:spTree>
    <p:extLst>
      <p:ext uri="{BB962C8B-B14F-4D97-AF65-F5344CB8AC3E}">
        <p14:creationId xmlns:p14="http://schemas.microsoft.com/office/powerpoint/2010/main" val="15527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11DF19E-1AF6-4836-821C-059E94C85CE8}" type="slidenum">
              <a:rPr lang="en-ZA" smtClean="0"/>
              <a:t>14</a:t>
            </a:fld>
            <a:endParaRPr lang="en-ZA"/>
          </a:p>
        </p:txBody>
      </p:sp>
    </p:spTree>
    <p:extLst>
      <p:ext uri="{BB962C8B-B14F-4D97-AF65-F5344CB8AC3E}">
        <p14:creationId xmlns:p14="http://schemas.microsoft.com/office/powerpoint/2010/main" val="151223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A92119F-CE4B-4FE6-9A7A-F3371DD9A19E}"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6" name="Slide Number Placeholder 5"/>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291177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3CFE845-98F7-4224-98B5-11A7691FA7CB}"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6" name="Slide Number Placeholder 5"/>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103656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271B462-CF25-4C87-A89A-DC864B066A47}"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6" name="Slide Number Placeholder 5"/>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12245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538330B-D15E-4183-8DF6-89CD128F1E01}"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6" name="Slide Number Placeholder 5"/>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147227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CBC9D-DEE0-4631-BBCA-C46C28628BE0}"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6" name="Slide Number Placeholder 5"/>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345492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87D5560-9537-4C52-A11A-36314CBFEC22}" type="datetime1">
              <a:rPr lang="en-ZA" smtClean="0"/>
              <a:t>2018/06/22</a:t>
            </a:fld>
            <a:endParaRPr lang="en-ZA"/>
          </a:p>
        </p:txBody>
      </p:sp>
      <p:sp>
        <p:nvSpPr>
          <p:cNvPr id="6" name="Footer Placeholder 5"/>
          <p:cNvSpPr>
            <a:spLocks noGrp="1"/>
          </p:cNvSpPr>
          <p:nvPr>
            <p:ph type="ftr" sz="quarter" idx="11"/>
          </p:nvPr>
        </p:nvSpPr>
        <p:spPr/>
        <p:txBody>
          <a:bodyPr/>
          <a:lstStyle/>
          <a:p>
            <a:r>
              <a:rPr lang="en-ZA" smtClean="0"/>
              <a:t>NAMB. Copyright 2017</a:t>
            </a:r>
            <a:endParaRPr lang="en-ZA"/>
          </a:p>
        </p:txBody>
      </p:sp>
      <p:sp>
        <p:nvSpPr>
          <p:cNvPr id="7" name="Slide Number Placeholder 6"/>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131202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4DB2485-40B2-4166-859C-47663025A139}"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
        <p:nvSpPr>
          <p:cNvPr id="9" name="Slide Number Placeholder 8"/>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360055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374FAFA-D543-4245-B624-AEAD967D314F}" type="datetime1">
              <a:rPr lang="en-ZA" smtClean="0"/>
              <a:t>2018/06/22</a:t>
            </a:fld>
            <a:endParaRPr lang="en-ZA"/>
          </a:p>
        </p:txBody>
      </p:sp>
      <p:sp>
        <p:nvSpPr>
          <p:cNvPr id="4" name="Footer Placeholder 3"/>
          <p:cNvSpPr>
            <a:spLocks noGrp="1"/>
          </p:cNvSpPr>
          <p:nvPr>
            <p:ph type="ftr" sz="quarter" idx="11"/>
          </p:nvPr>
        </p:nvSpPr>
        <p:spPr/>
        <p:txBody>
          <a:bodyPr/>
          <a:lstStyle/>
          <a:p>
            <a:r>
              <a:rPr lang="en-ZA" smtClean="0"/>
              <a:t>NAMB. Copyright 2017</a:t>
            </a:r>
            <a:endParaRPr lang="en-ZA"/>
          </a:p>
        </p:txBody>
      </p:sp>
      <p:sp>
        <p:nvSpPr>
          <p:cNvPr id="5" name="Slide Number Placeholder 4"/>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335036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8088C-F39D-4964-86EC-C216733173EC}" type="datetime1">
              <a:rPr lang="en-ZA" smtClean="0"/>
              <a:t>2018/06/22</a:t>
            </a:fld>
            <a:endParaRPr lang="en-ZA"/>
          </a:p>
        </p:txBody>
      </p:sp>
      <p:sp>
        <p:nvSpPr>
          <p:cNvPr id="3" name="Footer Placeholder 2"/>
          <p:cNvSpPr>
            <a:spLocks noGrp="1"/>
          </p:cNvSpPr>
          <p:nvPr>
            <p:ph type="ftr" sz="quarter" idx="11"/>
          </p:nvPr>
        </p:nvSpPr>
        <p:spPr/>
        <p:txBody>
          <a:bodyPr/>
          <a:lstStyle/>
          <a:p>
            <a:r>
              <a:rPr lang="en-ZA" smtClean="0"/>
              <a:t>NAMB. Copyright 2017</a:t>
            </a:r>
            <a:endParaRPr lang="en-ZA"/>
          </a:p>
        </p:txBody>
      </p:sp>
      <p:sp>
        <p:nvSpPr>
          <p:cNvPr id="4" name="Slide Number Placeholder 3"/>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77025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1CFB8-3B92-4FC0-972A-4B11929267CA}" type="datetime1">
              <a:rPr lang="en-ZA" smtClean="0"/>
              <a:t>2018/06/22</a:t>
            </a:fld>
            <a:endParaRPr lang="en-ZA"/>
          </a:p>
        </p:txBody>
      </p:sp>
      <p:sp>
        <p:nvSpPr>
          <p:cNvPr id="6" name="Footer Placeholder 5"/>
          <p:cNvSpPr>
            <a:spLocks noGrp="1"/>
          </p:cNvSpPr>
          <p:nvPr>
            <p:ph type="ftr" sz="quarter" idx="11"/>
          </p:nvPr>
        </p:nvSpPr>
        <p:spPr/>
        <p:txBody>
          <a:bodyPr/>
          <a:lstStyle/>
          <a:p>
            <a:r>
              <a:rPr lang="en-ZA" smtClean="0"/>
              <a:t>NAMB. Copyright 2017</a:t>
            </a:r>
            <a:endParaRPr lang="en-ZA"/>
          </a:p>
        </p:txBody>
      </p:sp>
      <p:sp>
        <p:nvSpPr>
          <p:cNvPr id="7" name="Slide Number Placeholder 6"/>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397551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37F76E-534F-410A-86BF-101D82E0C3EF}" type="datetime1">
              <a:rPr lang="en-ZA" smtClean="0"/>
              <a:t>2018/06/22</a:t>
            </a:fld>
            <a:endParaRPr lang="en-ZA"/>
          </a:p>
        </p:txBody>
      </p:sp>
      <p:sp>
        <p:nvSpPr>
          <p:cNvPr id="6" name="Footer Placeholder 5"/>
          <p:cNvSpPr>
            <a:spLocks noGrp="1"/>
          </p:cNvSpPr>
          <p:nvPr>
            <p:ph type="ftr" sz="quarter" idx="11"/>
          </p:nvPr>
        </p:nvSpPr>
        <p:spPr/>
        <p:txBody>
          <a:bodyPr/>
          <a:lstStyle/>
          <a:p>
            <a:r>
              <a:rPr lang="en-ZA" smtClean="0"/>
              <a:t>NAMB. Copyright 2017</a:t>
            </a:r>
            <a:endParaRPr lang="en-ZA"/>
          </a:p>
        </p:txBody>
      </p:sp>
      <p:sp>
        <p:nvSpPr>
          <p:cNvPr id="7" name="Slide Number Placeholder 6"/>
          <p:cNvSpPr>
            <a:spLocks noGrp="1"/>
          </p:cNvSpPr>
          <p:nvPr>
            <p:ph type="sldNum" sz="quarter" idx="12"/>
          </p:nvPr>
        </p:nvSpPr>
        <p:spPr/>
        <p:txBody>
          <a:bodyPr/>
          <a:lstStyle/>
          <a:p>
            <a:fld id="{085E04F8-FF82-480D-A695-9670DC3B574A}" type="slidenum">
              <a:rPr lang="en-ZA" smtClean="0"/>
              <a:t>‹#›</a:t>
            </a:fld>
            <a:endParaRPr lang="en-ZA"/>
          </a:p>
        </p:txBody>
      </p:sp>
    </p:spTree>
    <p:extLst>
      <p:ext uri="{BB962C8B-B14F-4D97-AF65-F5344CB8AC3E}">
        <p14:creationId xmlns:p14="http://schemas.microsoft.com/office/powerpoint/2010/main" val="343546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5E037-6F27-42F7-AAA8-9D4CADA2D278}" type="datetime1">
              <a:rPr lang="en-ZA" smtClean="0"/>
              <a:t>2018/06/22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NAMB. Copyright 2017</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E04F8-FF82-480D-A695-9670DC3B574A}" type="slidenum">
              <a:rPr lang="en-ZA" smtClean="0"/>
              <a:t>‹#›</a:t>
            </a:fld>
            <a:endParaRPr lang="en-ZA"/>
          </a:p>
        </p:txBody>
      </p:sp>
    </p:spTree>
    <p:extLst>
      <p:ext uri="{BB962C8B-B14F-4D97-AF65-F5344CB8AC3E}">
        <p14:creationId xmlns:p14="http://schemas.microsoft.com/office/powerpoint/2010/main" val="2304945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zulu.p@dhet.gov.za" TargetMode="External"/><Relationship Id="rId3" Type="http://schemas.openxmlformats.org/officeDocument/2006/relationships/image" Target="../media/image1.png"/><Relationship Id="rId7" Type="http://schemas.openxmlformats.org/officeDocument/2006/relationships/hyperlink" Target="mailto:zwane.h@dhet.gov.z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mokori.t@dhet.gov.za" TargetMode="External"/><Relationship Id="rId5" Type="http://schemas.openxmlformats.org/officeDocument/2006/relationships/hyperlink" Target="mailto:seima.p@dhet.gov.za" TargetMode="External"/><Relationship Id="rId4" Type="http://schemas.openxmlformats.org/officeDocument/2006/relationships/hyperlink" Target="mailto:ditshoene.j@dhet.gov.za" TargetMode="External"/><Relationship Id="rId9" Type="http://schemas.openxmlformats.org/officeDocument/2006/relationships/hyperlink" Target="mailto:steenkamp.h@dhet.gov.z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994" y="260648"/>
            <a:ext cx="3470910" cy="1395603"/>
          </a:xfrm>
          <a:prstGeom prst="rect">
            <a:avLst/>
          </a:prstGeom>
        </p:spPr>
      </p:pic>
      <p:sp>
        <p:nvSpPr>
          <p:cNvPr id="3" name="Rectangle 2"/>
          <p:cNvSpPr/>
          <p:nvPr/>
        </p:nvSpPr>
        <p:spPr>
          <a:xfrm>
            <a:off x="683568" y="1779687"/>
            <a:ext cx="7776864" cy="5078313"/>
          </a:xfrm>
          <a:prstGeom prst="rect">
            <a:avLst/>
          </a:prstGeom>
        </p:spPr>
        <p:txBody>
          <a:bodyPr wrap="square">
            <a:spAutoFit/>
          </a:bodyPr>
          <a:lstStyle/>
          <a:p>
            <a:pPr algn="ctr"/>
            <a:r>
              <a:rPr lang="en-US" sz="3600" b="1" dirty="0">
                <a:latin typeface="Arial Narrow" panose="020B0606020202030204" pitchFamily="34" charset="0"/>
              </a:rPr>
              <a:t>CD INDLELA/NAD </a:t>
            </a:r>
            <a:endParaRPr lang="en-US" sz="3600" b="1" dirty="0" smtClean="0">
              <a:latin typeface="Arial Narrow" panose="020B0606020202030204" pitchFamily="34" charset="0"/>
            </a:endParaRPr>
          </a:p>
          <a:p>
            <a:pPr algn="ctr"/>
            <a:r>
              <a:rPr lang="en-US" sz="3600" b="1" dirty="0" smtClean="0">
                <a:latin typeface="Arial Narrow" panose="020B0606020202030204" pitchFamily="34" charset="0"/>
              </a:rPr>
              <a:t>(NAMB)</a:t>
            </a:r>
            <a:endParaRPr lang="en-US" sz="3600" b="1" dirty="0">
              <a:latin typeface="Arial Narrow" panose="020B0606020202030204" pitchFamily="34" charset="0"/>
            </a:endParaRPr>
          </a:p>
          <a:p>
            <a:pPr algn="ctr"/>
            <a:r>
              <a:rPr lang="en-US" sz="3600" b="1" dirty="0" smtClean="0">
                <a:latin typeface="Arial Narrow" panose="020B0606020202030204" pitchFamily="34" charset="0"/>
              </a:rPr>
              <a:t>National </a:t>
            </a:r>
            <a:r>
              <a:rPr lang="en-US" sz="3600" b="1" dirty="0">
                <a:latin typeface="Arial Narrow" panose="020B0606020202030204" pitchFamily="34" charset="0"/>
              </a:rPr>
              <a:t>Artisan </a:t>
            </a:r>
            <a:r>
              <a:rPr lang="en-US" sz="3600" b="1" dirty="0" smtClean="0">
                <a:latin typeface="Arial Narrow" panose="020B0606020202030204" pitchFamily="34" charset="0"/>
              </a:rPr>
              <a:t>Moderation Body</a:t>
            </a:r>
          </a:p>
          <a:p>
            <a:pPr algn="ctr"/>
            <a:endParaRPr lang="en-US" sz="3600" b="1" dirty="0">
              <a:latin typeface="Arial Narrow" panose="020B0606020202030204" pitchFamily="34" charset="0"/>
            </a:endParaRPr>
          </a:p>
          <a:p>
            <a:pPr algn="ctr"/>
            <a:r>
              <a:rPr lang="en-US" sz="3600" b="1" dirty="0">
                <a:latin typeface="Arial Narrow" panose="020B0606020202030204" pitchFamily="34" charset="0"/>
              </a:rPr>
              <a:t>Accreditation of TTCs and SPDs</a:t>
            </a:r>
            <a:br>
              <a:rPr lang="en-US" sz="3600" b="1" dirty="0">
                <a:latin typeface="Arial Narrow" panose="020B0606020202030204" pitchFamily="34" charset="0"/>
              </a:rPr>
            </a:br>
            <a:r>
              <a:rPr lang="en-US" sz="3600" b="1" dirty="0">
                <a:latin typeface="Arial Narrow" panose="020B0606020202030204" pitchFamily="34" charset="0"/>
              </a:rPr>
              <a:t> Registration of  Assessors and Moderators</a:t>
            </a:r>
            <a:br>
              <a:rPr lang="en-US" sz="3600" b="1" dirty="0">
                <a:latin typeface="Arial Narrow" panose="020B0606020202030204" pitchFamily="34" charset="0"/>
              </a:rPr>
            </a:br>
            <a:r>
              <a:rPr lang="en-US" sz="3600" b="1" i="1" dirty="0">
                <a:latin typeface="Arial Narrow" panose="020B0606020202030204" pitchFamily="34" charset="0"/>
              </a:rPr>
              <a:t/>
            </a:r>
            <a:br>
              <a:rPr lang="en-US" sz="3600" b="1" i="1" dirty="0">
                <a:latin typeface="Arial Narrow" panose="020B0606020202030204" pitchFamily="34" charset="0"/>
              </a:rPr>
            </a:br>
            <a:r>
              <a:rPr lang="en-US" sz="3600" b="1" i="1" dirty="0">
                <a:latin typeface="Arial Narrow" panose="020B0606020202030204" pitchFamily="34" charset="0"/>
              </a:rPr>
              <a:t> </a:t>
            </a:r>
            <a:endParaRPr lang="en-ZA" sz="3600" dirty="0">
              <a:latin typeface="Arial Narrow" panose="020B0606020202030204" pitchFamily="34" charset="0"/>
            </a:endParaRPr>
          </a:p>
        </p:txBody>
      </p:sp>
      <p:sp>
        <p:nvSpPr>
          <p:cNvPr id="5" name="Title 1"/>
          <p:cNvSpPr txBox="1">
            <a:spLocks/>
          </p:cNvSpPr>
          <p:nvPr/>
        </p:nvSpPr>
        <p:spPr bwMode="auto">
          <a:xfrm>
            <a:off x="3275856" y="4369172"/>
            <a:ext cx="4993432" cy="1003300"/>
          </a:xfrm>
          <a:prstGeom prst="rect">
            <a:avLst/>
          </a:prstGeom>
          <a:noFill/>
          <a:ln w="9525">
            <a:noFill/>
            <a:miter lim="800000"/>
            <a:headEnd/>
            <a:tailEnd/>
          </a:ln>
        </p:spPr>
        <p:txBody>
          <a:bodyPr anchor="ctr"/>
          <a:lstStyle/>
          <a:p>
            <a:pPr algn="r"/>
            <a:endParaRPr lang="en-GB" sz="3200" b="1" i="1" dirty="0">
              <a:latin typeface="Arial Narrow" panose="020B0606020202030204" pitchFamily="34" charset="0"/>
            </a:endParaRP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schemeClr val="tx1"/>
                </a:solidFill>
                <a:latin typeface="Arial Narrow" panose="020B0606020202030204" pitchFamily="34" charset="0"/>
              </a:rPr>
              <a:t>1</a:t>
            </a:fld>
            <a:endParaRPr lang="en-ZA" dirty="0">
              <a:solidFill>
                <a:schemeClr val="tx1"/>
              </a:solidFill>
              <a:latin typeface="Arial Narrow" panose="020B0606020202030204" pitchFamily="34" charset="0"/>
            </a:endParaRPr>
          </a:p>
        </p:txBody>
      </p:sp>
      <p:sp>
        <p:nvSpPr>
          <p:cNvPr id="6" name="Date Placeholder 5"/>
          <p:cNvSpPr>
            <a:spLocks noGrp="1"/>
          </p:cNvSpPr>
          <p:nvPr>
            <p:ph type="dt" sz="half" idx="10"/>
          </p:nvPr>
        </p:nvSpPr>
        <p:spPr/>
        <p:txBody>
          <a:bodyPr/>
          <a:lstStyle/>
          <a:p>
            <a:fld id="{41C49DC3-608B-484B-8CD3-237CFC49B547}"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187900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57200" y="274638"/>
            <a:ext cx="8229600" cy="902221"/>
          </a:xfrm>
        </p:spPr>
        <p:txBody>
          <a:bodyPr/>
          <a:lstStyle/>
          <a:p>
            <a:pPr algn="r"/>
            <a:r>
              <a:rPr lang="en-US" b="1" dirty="0" smtClean="0">
                <a:latin typeface="Arial Narrow" panose="020B0606020202030204" pitchFamily="34" charset="0"/>
              </a:rPr>
              <a:t>Registration of Assessors</a:t>
            </a:r>
            <a:endParaRPr lang="en-ZA"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fontScale="62500" lnSpcReduction="20000"/>
          </a:bodyPr>
          <a:lstStyle/>
          <a:p>
            <a:pPr marL="0" indent="0">
              <a:buNone/>
            </a:pPr>
            <a:endParaRPr lang="en-ZA" sz="2800" b="1" dirty="0"/>
          </a:p>
          <a:p>
            <a:pPr marL="0" indent="0" algn="just">
              <a:buNone/>
            </a:pPr>
            <a:r>
              <a:rPr lang="en-US" sz="2800" b="1" dirty="0">
                <a:latin typeface="Arial Narrow" panose="020B0606020202030204" pitchFamily="34" charset="0"/>
              </a:rPr>
              <a:t>Assessors</a:t>
            </a:r>
          </a:p>
          <a:p>
            <a:pPr marL="0" indent="0" algn="just">
              <a:buNone/>
            </a:pPr>
            <a:endParaRPr lang="en-US" sz="2800" b="1"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Registered practicing artisan in the specific trade.</a:t>
            </a:r>
          </a:p>
          <a:p>
            <a:pPr algn="just">
              <a:buFont typeface="Wingdings" panose="05000000000000000000" pitchFamily="2" charset="2"/>
              <a:buChar char="§"/>
            </a:pPr>
            <a:endParaRPr lang="en-US" sz="2800"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At least 3 years relevant industry experience, working as an artisan in the specific trade.</a:t>
            </a:r>
          </a:p>
          <a:p>
            <a:pPr marL="0" indent="0" algn="just">
              <a:buNone/>
            </a:pPr>
            <a:endParaRPr lang="en-US" sz="2800"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At least 2 years relevant practical training experience in the specific trade</a:t>
            </a:r>
          </a:p>
          <a:p>
            <a:pPr algn="just">
              <a:buFont typeface="Wingdings" panose="05000000000000000000" pitchFamily="2" charset="2"/>
              <a:buChar char="§"/>
            </a:pPr>
            <a:endParaRPr lang="en-US" sz="2800"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Must be trained as an artisan assessor and deemed competent to conduct trade tests.</a:t>
            </a:r>
          </a:p>
          <a:p>
            <a:pPr algn="just">
              <a:buFont typeface="Wingdings" panose="05000000000000000000" pitchFamily="2" charset="2"/>
              <a:buChar char="§"/>
            </a:pPr>
            <a:endParaRPr lang="en-US" sz="2800"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Must be employed at an artisan trade test </a:t>
            </a:r>
            <a:r>
              <a:rPr lang="en-US" sz="2800" dirty="0" err="1">
                <a:latin typeface="Arial Narrow" panose="020B0606020202030204" pitchFamily="34" charset="0"/>
              </a:rPr>
              <a:t>centre</a:t>
            </a:r>
            <a:r>
              <a:rPr lang="en-US" sz="2800" dirty="0">
                <a:latin typeface="Arial Narrow" panose="020B0606020202030204" pitchFamily="34" charset="0"/>
              </a:rPr>
              <a:t> accredited by the QCTO to conduct trade test or </a:t>
            </a:r>
            <a:r>
              <a:rPr lang="en-US" sz="2800" dirty="0" err="1">
                <a:latin typeface="Arial Narrow" panose="020B0606020202030204" pitchFamily="34" charset="0"/>
              </a:rPr>
              <a:t>centre</a:t>
            </a:r>
            <a:r>
              <a:rPr lang="en-US" sz="2800" dirty="0">
                <a:latin typeface="Arial Narrow" panose="020B0606020202030204" pitchFamily="34" charset="0"/>
              </a:rPr>
              <a:t> applying  to be accredited.</a:t>
            </a:r>
          </a:p>
          <a:p>
            <a:pPr algn="just">
              <a:buFont typeface="Wingdings" panose="05000000000000000000" pitchFamily="2" charset="2"/>
              <a:buChar char="§"/>
            </a:pPr>
            <a:endParaRPr lang="en-US" sz="2800" dirty="0">
              <a:latin typeface="Arial Narrow" panose="020B0606020202030204" pitchFamily="34" charset="0"/>
            </a:endParaRPr>
          </a:p>
          <a:p>
            <a:pPr algn="just">
              <a:buFont typeface="Wingdings" panose="05000000000000000000" pitchFamily="2" charset="2"/>
              <a:buChar char="§"/>
            </a:pPr>
            <a:r>
              <a:rPr lang="en-US" sz="2800" dirty="0">
                <a:latin typeface="Arial Narrow" panose="020B0606020202030204" pitchFamily="34" charset="0"/>
              </a:rPr>
              <a:t>Registration of 3 years  as an artisan trade assessor will be awarded should the criteria be met.</a:t>
            </a:r>
          </a:p>
          <a:p>
            <a:pPr>
              <a:buFont typeface="Wingdings" pitchFamily="2" charset="2"/>
              <a:buChar char="q"/>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10</a:t>
            </a:fld>
            <a:endParaRPr lang="en-ZA" dirty="0">
              <a:solidFill>
                <a:prstClr val="black"/>
              </a:solidFill>
              <a:latin typeface="Arial Narrow" panose="020B0606020202030204" pitchFamily="34" charset="0"/>
            </a:endParaRPr>
          </a:p>
        </p:txBody>
      </p:sp>
      <p:sp>
        <p:nvSpPr>
          <p:cNvPr id="5" name="Date Placeholder 4"/>
          <p:cNvSpPr>
            <a:spLocks noGrp="1"/>
          </p:cNvSpPr>
          <p:nvPr>
            <p:ph type="dt" sz="half" idx="10"/>
          </p:nvPr>
        </p:nvSpPr>
        <p:spPr/>
        <p:txBody>
          <a:bodyPr/>
          <a:lstStyle/>
          <a:p>
            <a:fld id="{B7084AFE-B75E-4923-A75B-B21036C613DC}"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1245140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57200" y="66129"/>
            <a:ext cx="8229600" cy="902221"/>
          </a:xfrm>
        </p:spPr>
        <p:txBody>
          <a:bodyPr/>
          <a:lstStyle/>
          <a:p>
            <a:pPr algn="r"/>
            <a:r>
              <a:rPr lang="en-US" b="1" dirty="0" smtClean="0">
                <a:latin typeface="Arial Narrow" panose="020B0606020202030204" pitchFamily="34" charset="0"/>
              </a:rPr>
              <a:t>Registration of Moderators</a:t>
            </a:r>
            <a:endParaRPr lang="en-ZA"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a:bodyPr>
          <a:lstStyle/>
          <a:p>
            <a:pPr marL="0" indent="0">
              <a:buNone/>
            </a:pPr>
            <a:endParaRPr lang="en-ZA" sz="2800" b="1" dirty="0"/>
          </a:p>
          <a:p>
            <a:pPr>
              <a:buFont typeface="Wingdings" pitchFamily="2" charset="2"/>
              <a:buChar char="q"/>
            </a:pPr>
            <a:endParaRPr lang="en-ZA" sz="2800" b="1" dirty="0" smtClean="0"/>
          </a:p>
          <a:p>
            <a:pPr>
              <a:buFont typeface="Wingdings" pitchFamily="2" charset="2"/>
              <a:buChar char="q"/>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11</a:t>
            </a:fld>
            <a:endParaRPr lang="en-ZA" dirty="0">
              <a:solidFill>
                <a:prstClr val="black"/>
              </a:solidFill>
              <a:latin typeface="Arial Narrow" panose="020B0606020202030204" pitchFamily="34" charset="0"/>
            </a:endParaRPr>
          </a:p>
        </p:txBody>
      </p:sp>
      <p:sp>
        <p:nvSpPr>
          <p:cNvPr id="8" name="Rectangle 7"/>
          <p:cNvSpPr/>
          <p:nvPr/>
        </p:nvSpPr>
        <p:spPr>
          <a:xfrm>
            <a:off x="323528" y="1005533"/>
            <a:ext cx="8363272" cy="4708981"/>
          </a:xfrm>
          <a:prstGeom prst="rect">
            <a:avLst/>
          </a:prstGeom>
        </p:spPr>
        <p:txBody>
          <a:bodyPr wrap="square">
            <a:spAutoFit/>
          </a:bodyPr>
          <a:lstStyle/>
          <a:p>
            <a:pPr algn="just"/>
            <a:r>
              <a:rPr lang="en-US" sz="2000" b="1" dirty="0">
                <a:latin typeface="Arial Narrow" panose="020B0606020202030204" pitchFamily="34" charset="0"/>
              </a:rPr>
              <a:t>Moderator</a:t>
            </a:r>
          </a:p>
          <a:p>
            <a:pPr algn="just"/>
            <a:endParaRPr lang="en-US" sz="2000" b="1" dirty="0">
              <a:latin typeface="Arial Narrow" panose="020B0606020202030204" pitchFamily="34" charset="0"/>
            </a:endParaRPr>
          </a:p>
          <a:p>
            <a:pPr algn="just"/>
            <a:endParaRPr lang="en-US" sz="2000" dirty="0">
              <a:latin typeface="Arial Narrow" panose="020B0606020202030204" pitchFamily="34" charset="0"/>
            </a:endParaRPr>
          </a:p>
          <a:p>
            <a:pPr algn="just">
              <a:buFont typeface="Wingdings" panose="05000000000000000000" pitchFamily="2" charset="2"/>
              <a:buChar char="§"/>
            </a:pPr>
            <a:r>
              <a:rPr lang="en-US" sz="2000" dirty="0">
                <a:latin typeface="Arial Narrow" panose="020B0606020202030204" pitchFamily="34" charset="0"/>
              </a:rPr>
              <a:t>At least 3 years experience as a registered artisan trade assessor in a relevant and related trade within the same trade family for which registration as moderator is applied for.</a:t>
            </a:r>
          </a:p>
          <a:p>
            <a:pPr algn="just">
              <a:buFont typeface="Wingdings" panose="05000000000000000000" pitchFamily="2" charset="2"/>
              <a:buChar char="§"/>
            </a:pPr>
            <a:endParaRPr lang="en-US" sz="2000" dirty="0">
              <a:latin typeface="Arial Narrow" panose="020B0606020202030204" pitchFamily="34" charset="0"/>
            </a:endParaRPr>
          </a:p>
          <a:p>
            <a:pPr algn="just">
              <a:buFont typeface="Wingdings" panose="05000000000000000000" pitchFamily="2" charset="2"/>
              <a:buChar char="§"/>
            </a:pPr>
            <a:r>
              <a:rPr lang="en-US" sz="2000" dirty="0">
                <a:latin typeface="Arial Narrow" panose="020B0606020202030204" pitchFamily="34" charset="0"/>
              </a:rPr>
              <a:t>Must be trained as an artisan moderator and deemed competent to conduct  moderations of trade tests.</a:t>
            </a:r>
          </a:p>
          <a:p>
            <a:pPr algn="just">
              <a:buFont typeface="Wingdings" panose="05000000000000000000" pitchFamily="2" charset="2"/>
              <a:buChar char="§"/>
            </a:pPr>
            <a:endParaRPr lang="en-US" sz="2000" dirty="0">
              <a:latin typeface="Arial Narrow" panose="020B0606020202030204" pitchFamily="34" charset="0"/>
            </a:endParaRPr>
          </a:p>
          <a:p>
            <a:pPr algn="just">
              <a:buFont typeface="Wingdings" panose="05000000000000000000" pitchFamily="2" charset="2"/>
              <a:buChar char="§"/>
            </a:pPr>
            <a:r>
              <a:rPr lang="en-US" sz="2000" dirty="0">
                <a:latin typeface="Arial Narrow" panose="020B0606020202030204" pitchFamily="34" charset="0"/>
              </a:rPr>
              <a:t>Must be employed at a QCTO accredited artisan trade test </a:t>
            </a:r>
            <a:r>
              <a:rPr lang="en-US" sz="2000" dirty="0" err="1">
                <a:latin typeface="Arial Narrow" panose="020B0606020202030204" pitchFamily="34" charset="0"/>
              </a:rPr>
              <a:t>centre</a:t>
            </a:r>
            <a:r>
              <a:rPr lang="en-US" sz="2000" dirty="0">
                <a:latin typeface="Arial Narrow" panose="020B0606020202030204" pitchFamily="34" charset="0"/>
              </a:rPr>
              <a:t> QCTO to conduct trade tests or apply to be registered as a constituent moderator of the NAMB. </a:t>
            </a:r>
          </a:p>
          <a:p>
            <a:pPr algn="just">
              <a:buFont typeface="Wingdings" panose="05000000000000000000" pitchFamily="2" charset="2"/>
              <a:buChar char="§"/>
            </a:pPr>
            <a:endParaRPr lang="en-US" sz="2000" dirty="0">
              <a:latin typeface="Arial Narrow" panose="020B0606020202030204" pitchFamily="34" charset="0"/>
            </a:endParaRPr>
          </a:p>
          <a:p>
            <a:pPr algn="just">
              <a:buFont typeface="Wingdings" panose="05000000000000000000" pitchFamily="2" charset="2"/>
              <a:buChar char="§"/>
            </a:pPr>
            <a:r>
              <a:rPr lang="en-US" sz="2000" dirty="0">
                <a:latin typeface="Arial Narrow" panose="020B0606020202030204" pitchFamily="34" charset="0"/>
              </a:rPr>
              <a:t>Registration of 3 years as an artisan trade moderator will be awarded should the criteria be met.</a:t>
            </a:r>
          </a:p>
        </p:txBody>
      </p:sp>
      <p:sp>
        <p:nvSpPr>
          <p:cNvPr id="5" name="Date Placeholder 4"/>
          <p:cNvSpPr>
            <a:spLocks noGrp="1"/>
          </p:cNvSpPr>
          <p:nvPr>
            <p:ph type="dt" sz="half" idx="10"/>
          </p:nvPr>
        </p:nvSpPr>
        <p:spPr/>
        <p:txBody>
          <a:bodyPr/>
          <a:lstStyle/>
          <a:p>
            <a:fld id="{5A106914-1157-43B4-BAEE-FD4D79C8A772}" type="datetime1">
              <a:rPr lang="en-ZA" smtClean="0"/>
              <a:t>2018/06/22</a:t>
            </a:fld>
            <a:endParaRPr lang="en-ZA"/>
          </a:p>
        </p:txBody>
      </p:sp>
      <p:sp>
        <p:nvSpPr>
          <p:cNvPr id="9" name="Footer Placeholder 8"/>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2486589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8" name="Title 7"/>
          <p:cNvSpPr>
            <a:spLocks noGrp="1"/>
          </p:cNvSpPr>
          <p:nvPr>
            <p:ph type="title"/>
          </p:nvPr>
        </p:nvSpPr>
        <p:spPr>
          <a:xfrm>
            <a:off x="457200" y="232857"/>
            <a:ext cx="8229600" cy="657097"/>
          </a:xfrm>
        </p:spPr>
        <p:txBody>
          <a:bodyPr>
            <a:normAutofit/>
          </a:bodyPr>
          <a:lstStyle/>
          <a:p>
            <a:pPr algn="r"/>
            <a:r>
              <a:rPr lang="en-US" sz="3600" b="1" dirty="0">
                <a:latin typeface="Arial Narrow" panose="020B0606020202030204" pitchFamily="34" charset="0"/>
              </a:rPr>
              <a:t>Registration of assessors and moderators</a:t>
            </a:r>
            <a:endParaRPr lang="en-ZA" sz="3600" dirty="0"/>
          </a:p>
        </p:txBody>
      </p:sp>
      <p:sp>
        <p:nvSpPr>
          <p:cNvPr id="6" name="Content Placeholder 5"/>
          <p:cNvSpPr>
            <a:spLocks noGrp="1"/>
          </p:cNvSpPr>
          <p:nvPr>
            <p:ph idx="1"/>
          </p:nvPr>
        </p:nvSpPr>
        <p:spPr/>
        <p:txBody>
          <a:bodyPr>
            <a:normAutofit/>
          </a:bodyPr>
          <a:lstStyle/>
          <a:p>
            <a:pPr marL="0" indent="0">
              <a:buNone/>
            </a:pPr>
            <a:endParaRPr lang="en-ZA" sz="2800" b="1" dirty="0"/>
          </a:p>
          <a:p>
            <a:pPr>
              <a:buFont typeface="Wingdings" pitchFamily="2" charset="2"/>
              <a:buChar char="q"/>
            </a:pPr>
            <a:endParaRPr lang="en-ZA" sz="2800" b="1" dirty="0" smtClean="0"/>
          </a:p>
          <a:p>
            <a:pPr marL="0" indent="0">
              <a:buNone/>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12</a:t>
            </a:fld>
            <a:endParaRPr lang="en-ZA" dirty="0">
              <a:solidFill>
                <a:prstClr val="black"/>
              </a:solidFill>
              <a:latin typeface="Arial Narrow" panose="020B0606020202030204" pitchFamily="34" charset="0"/>
            </a:endParaRPr>
          </a:p>
        </p:txBody>
      </p:sp>
      <p:sp>
        <p:nvSpPr>
          <p:cNvPr id="9" name="Rectangle 8"/>
          <p:cNvSpPr/>
          <p:nvPr/>
        </p:nvSpPr>
        <p:spPr>
          <a:xfrm>
            <a:off x="179512" y="1077168"/>
            <a:ext cx="187220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Application form requested</a:t>
            </a:r>
            <a:endParaRPr lang="en-ZA" sz="1400" b="1" dirty="0">
              <a:solidFill>
                <a:schemeClr val="tx1"/>
              </a:solidFill>
              <a:latin typeface="Arial Narrow" panose="020B0606020202030204" pitchFamily="34" charset="0"/>
            </a:endParaRPr>
          </a:p>
        </p:txBody>
      </p:sp>
      <p:sp>
        <p:nvSpPr>
          <p:cNvPr id="10" name="Oval 9"/>
          <p:cNvSpPr/>
          <p:nvPr/>
        </p:nvSpPr>
        <p:spPr>
          <a:xfrm>
            <a:off x="179512" y="2308570"/>
            <a:ext cx="1872208" cy="8640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Application form sent</a:t>
            </a:r>
            <a:endParaRPr lang="en-ZA" sz="1400" b="1" dirty="0">
              <a:solidFill>
                <a:schemeClr val="tx1"/>
              </a:solidFill>
              <a:latin typeface="Arial Narrow" panose="020B0606020202030204" pitchFamily="34" charset="0"/>
            </a:endParaRPr>
          </a:p>
        </p:txBody>
      </p:sp>
      <p:sp>
        <p:nvSpPr>
          <p:cNvPr id="11" name="Regular Pentagon 10"/>
          <p:cNvSpPr/>
          <p:nvPr/>
        </p:nvSpPr>
        <p:spPr>
          <a:xfrm>
            <a:off x="3008738" y="1623215"/>
            <a:ext cx="2207096" cy="864096"/>
          </a:xfrm>
          <a:prstGeom prst="pentagon">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Documents received</a:t>
            </a:r>
            <a:endParaRPr lang="en-ZA" sz="1400" b="1" dirty="0">
              <a:solidFill>
                <a:schemeClr val="tx1"/>
              </a:solidFill>
              <a:latin typeface="Arial Narrow" panose="020B0606020202030204" pitchFamily="34" charset="0"/>
            </a:endParaRPr>
          </a:p>
        </p:txBody>
      </p:sp>
      <p:sp>
        <p:nvSpPr>
          <p:cNvPr id="12" name="Parallelogram 11"/>
          <p:cNvSpPr/>
          <p:nvPr/>
        </p:nvSpPr>
        <p:spPr>
          <a:xfrm>
            <a:off x="2753578" y="3301538"/>
            <a:ext cx="2376264" cy="1440160"/>
          </a:xfrm>
          <a:prstGeom prst="parallelogram">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NAMB check compliance of application against criteria</a:t>
            </a:r>
            <a:endParaRPr lang="en-ZA" sz="1400" b="1" dirty="0">
              <a:solidFill>
                <a:schemeClr val="tx1"/>
              </a:solidFill>
              <a:latin typeface="Arial Narrow" panose="020B0606020202030204" pitchFamily="34" charset="0"/>
            </a:endParaRPr>
          </a:p>
        </p:txBody>
      </p:sp>
      <p:sp>
        <p:nvSpPr>
          <p:cNvPr id="13" name="Isosceles Triangle 12"/>
          <p:cNvSpPr/>
          <p:nvPr/>
        </p:nvSpPr>
        <p:spPr>
          <a:xfrm>
            <a:off x="5704677" y="2477370"/>
            <a:ext cx="868894" cy="757849"/>
          </a:xfrm>
          <a:prstGeom prst="triangle">
            <a:avLst/>
          </a:prstGeom>
          <a:noFill/>
          <a:ln>
            <a:solidFill>
              <a:srgbClr val="863C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Yes</a:t>
            </a:r>
            <a:endParaRPr lang="en-ZA" sz="1400" b="1" dirty="0">
              <a:solidFill>
                <a:schemeClr val="tx1"/>
              </a:solidFill>
              <a:latin typeface="Arial Narrow" panose="020B0606020202030204" pitchFamily="34" charset="0"/>
            </a:endParaRPr>
          </a:p>
        </p:txBody>
      </p:sp>
      <p:sp>
        <p:nvSpPr>
          <p:cNvPr id="15" name="Bevel 14"/>
          <p:cNvSpPr/>
          <p:nvPr/>
        </p:nvSpPr>
        <p:spPr>
          <a:xfrm>
            <a:off x="6948218" y="1026354"/>
            <a:ext cx="2016270" cy="1684784"/>
          </a:xfrm>
          <a:prstGeom prst="bevel">
            <a:avLst/>
          </a:prstGeom>
          <a:noFill/>
          <a:ln>
            <a:solidFill>
              <a:srgbClr val="BE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Memo to Chief Director for signature (± 3 days)</a:t>
            </a:r>
            <a:endParaRPr lang="en-ZA" sz="1400" b="1" dirty="0">
              <a:solidFill>
                <a:schemeClr val="tx1"/>
              </a:solidFill>
              <a:latin typeface="Arial Narrow" panose="020B0606020202030204" pitchFamily="34" charset="0"/>
            </a:endParaRPr>
          </a:p>
        </p:txBody>
      </p:sp>
      <p:sp>
        <p:nvSpPr>
          <p:cNvPr id="16" name="Flowchart: Display 15"/>
          <p:cNvSpPr/>
          <p:nvPr/>
        </p:nvSpPr>
        <p:spPr>
          <a:xfrm>
            <a:off x="6711234" y="3279528"/>
            <a:ext cx="2432766" cy="1367343"/>
          </a:xfrm>
          <a:prstGeom prst="flowChartDisplay">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Copy of signed docs sent to applicant via email (originals to be picked up from NAMB)</a:t>
            </a:r>
            <a:endParaRPr lang="en-ZA" sz="1400" b="1" dirty="0">
              <a:solidFill>
                <a:schemeClr val="tx1"/>
              </a:solidFill>
              <a:latin typeface="Arial Narrow" panose="020B0606020202030204" pitchFamily="34" charset="0"/>
            </a:endParaRPr>
          </a:p>
        </p:txBody>
      </p:sp>
      <p:sp>
        <p:nvSpPr>
          <p:cNvPr id="17" name="Flowchart: Predefined Process 16"/>
          <p:cNvSpPr/>
          <p:nvPr/>
        </p:nvSpPr>
        <p:spPr>
          <a:xfrm>
            <a:off x="327292" y="3729931"/>
            <a:ext cx="1594520" cy="1446439"/>
          </a:xfrm>
          <a:prstGeom prst="flowChartPredefinedProcess">
            <a:avLst/>
          </a:prstGeom>
          <a:noFill/>
          <a:ln>
            <a:solidFill>
              <a:srgbClr val="FF00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Request for additional information via email</a:t>
            </a:r>
            <a:endParaRPr lang="en-ZA" sz="1400" b="1" dirty="0">
              <a:solidFill>
                <a:schemeClr val="tx1"/>
              </a:solidFill>
              <a:latin typeface="Arial Narrow" panose="020B0606020202030204" pitchFamily="34" charset="0"/>
            </a:endParaRPr>
          </a:p>
        </p:txBody>
      </p:sp>
      <p:sp>
        <p:nvSpPr>
          <p:cNvPr id="19" name="Isosceles Triangle 18"/>
          <p:cNvSpPr/>
          <p:nvPr/>
        </p:nvSpPr>
        <p:spPr>
          <a:xfrm>
            <a:off x="5613740" y="3983849"/>
            <a:ext cx="868894" cy="757849"/>
          </a:xfrm>
          <a:prstGeom prst="triangl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Narrow" panose="020B0606020202030204" pitchFamily="34" charset="0"/>
              </a:rPr>
              <a:t>No</a:t>
            </a:r>
            <a:endParaRPr lang="en-ZA" sz="1400" b="1" dirty="0">
              <a:solidFill>
                <a:schemeClr val="tx1"/>
              </a:solidFill>
              <a:latin typeface="Arial Narrow" panose="020B0606020202030204" pitchFamily="34" charset="0"/>
            </a:endParaRPr>
          </a:p>
        </p:txBody>
      </p:sp>
      <p:cxnSp>
        <p:nvCxnSpPr>
          <p:cNvPr id="21" name="Straight Arrow Connector 20"/>
          <p:cNvCxnSpPr>
            <a:stCxn id="9" idx="2"/>
            <a:endCxn id="10" idx="0"/>
          </p:cNvCxnSpPr>
          <p:nvPr/>
        </p:nvCxnSpPr>
        <p:spPr>
          <a:xfrm>
            <a:off x="1115616" y="1797248"/>
            <a:ext cx="0" cy="511322"/>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6"/>
          </p:cNvCxnSpPr>
          <p:nvPr/>
        </p:nvCxnSpPr>
        <p:spPr>
          <a:xfrm flipV="1">
            <a:off x="2051720" y="2308570"/>
            <a:ext cx="1224136" cy="432048"/>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1" idx="3"/>
            <a:endCxn id="12" idx="1"/>
          </p:cNvCxnSpPr>
          <p:nvPr/>
        </p:nvCxnSpPr>
        <p:spPr>
          <a:xfrm>
            <a:off x="4112286" y="2487311"/>
            <a:ext cx="9444" cy="814227"/>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2"/>
          </p:cNvCxnSpPr>
          <p:nvPr/>
        </p:nvCxnSpPr>
        <p:spPr>
          <a:xfrm flipV="1">
            <a:off x="4949822" y="3233626"/>
            <a:ext cx="890498" cy="787992"/>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2" idx="2"/>
            <a:endCxn id="19" idx="1"/>
          </p:cNvCxnSpPr>
          <p:nvPr/>
        </p:nvCxnSpPr>
        <p:spPr>
          <a:xfrm>
            <a:off x="4949822" y="4021618"/>
            <a:ext cx="881142" cy="341156"/>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9" idx="3"/>
          </p:cNvCxnSpPr>
          <p:nvPr/>
        </p:nvCxnSpPr>
        <p:spPr>
          <a:xfrm>
            <a:off x="6048187" y="4741698"/>
            <a:ext cx="18784" cy="686645"/>
          </a:xfrm>
          <a:prstGeom prst="straightConnector1">
            <a:avLst/>
          </a:prstGeom>
          <a:ln w="28575">
            <a:solidFill>
              <a:srgbClr val="FF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1124553" y="5445224"/>
            <a:ext cx="5014571" cy="7481"/>
          </a:xfrm>
          <a:prstGeom prst="straightConnector1">
            <a:avLst/>
          </a:prstGeom>
          <a:ln w="28575">
            <a:solidFill>
              <a:srgbClr val="FF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1115616" y="5176370"/>
            <a:ext cx="8936" cy="313958"/>
          </a:xfrm>
          <a:prstGeom prst="straightConnector1">
            <a:avLst/>
          </a:prstGeom>
          <a:ln w="28575">
            <a:solidFill>
              <a:srgbClr val="FF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3" idx="5"/>
            <a:endCxn id="15" idx="4"/>
          </p:cNvCxnSpPr>
          <p:nvPr/>
        </p:nvCxnSpPr>
        <p:spPr>
          <a:xfrm flipV="1">
            <a:off x="6356348" y="1868746"/>
            <a:ext cx="591870" cy="987549"/>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5" idx="2"/>
            <a:endCxn id="16" idx="0"/>
          </p:cNvCxnSpPr>
          <p:nvPr/>
        </p:nvCxnSpPr>
        <p:spPr>
          <a:xfrm flipH="1">
            <a:off x="7927617" y="2711138"/>
            <a:ext cx="28736" cy="568390"/>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44" name="Flowchart: Decision 43"/>
          <p:cNvSpPr/>
          <p:nvPr/>
        </p:nvSpPr>
        <p:spPr>
          <a:xfrm>
            <a:off x="7117958" y="5227251"/>
            <a:ext cx="1133860" cy="450908"/>
          </a:xfrm>
          <a:prstGeom prst="flowChartDecisi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Narrow" panose="020B0606020202030204" pitchFamily="34" charset="0"/>
              </a:rPr>
              <a:t>E</a:t>
            </a:r>
            <a:r>
              <a:rPr lang="en-US" sz="1400" b="1" dirty="0" smtClean="0">
                <a:solidFill>
                  <a:schemeClr val="tx1"/>
                </a:solidFill>
                <a:latin typeface="Arial Narrow" panose="020B0606020202030204" pitchFamily="34" charset="0"/>
              </a:rPr>
              <a:t>nd</a:t>
            </a:r>
            <a:endParaRPr lang="en-ZA" sz="1400" b="1" dirty="0">
              <a:solidFill>
                <a:schemeClr val="tx1"/>
              </a:solidFill>
              <a:latin typeface="Arial Narrow" panose="020B0606020202030204" pitchFamily="34" charset="0"/>
            </a:endParaRPr>
          </a:p>
        </p:txBody>
      </p:sp>
      <p:cxnSp>
        <p:nvCxnSpPr>
          <p:cNvPr id="46" name="Straight Arrow Connector 45"/>
          <p:cNvCxnSpPr>
            <a:stCxn id="16" idx="2"/>
            <a:endCxn id="44" idx="0"/>
          </p:cNvCxnSpPr>
          <p:nvPr/>
        </p:nvCxnSpPr>
        <p:spPr>
          <a:xfrm flipH="1">
            <a:off x="7684888" y="4646871"/>
            <a:ext cx="242729" cy="580380"/>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7" idx="0"/>
            <a:endCxn id="10" idx="4"/>
          </p:cNvCxnSpPr>
          <p:nvPr/>
        </p:nvCxnSpPr>
        <p:spPr>
          <a:xfrm flipH="1" flipV="1">
            <a:off x="1115616" y="3172666"/>
            <a:ext cx="8936" cy="557265"/>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fld id="{179B7332-E3DB-4163-AD92-C0C3C69901EC}" type="datetime1">
              <a:rPr lang="en-ZA" smtClean="0"/>
              <a:t>2018/06/22</a:t>
            </a:fld>
            <a:endParaRPr lang="en-ZA"/>
          </a:p>
        </p:txBody>
      </p:sp>
      <p:sp>
        <p:nvSpPr>
          <p:cNvPr id="5" name="Footer Placeholder 4"/>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921616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47622" y="109655"/>
            <a:ext cx="8229600" cy="1143000"/>
          </a:xfrm>
        </p:spPr>
        <p:txBody>
          <a:bodyPr/>
          <a:lstStyle/>
          <a:p>
            <a:pPr algn="r"/>
            <a:r>
              <a:rPr lang="en-US" b="1" dirty="0" smtClean="0">
                <a:latin typeface="Arial Narrow" panose="020B0606020202030204" pitchFamily="34" charset="0"/>
              </a:rPr>
              <a:t>Contact details</a:t>
            </a:r>
            <a:endParaRPr lang="en-ZA"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a:bodyPr>
          <a:lstStyle/>
          <a:p>
            <a:pPr marL="0" indent="0">
              <a:buNone/>
            </a:pPr>
            <a:endParaRPr lang="en-ZA" sz="2800" b="1" dirty="0"/>
          </a:p>
          <a:p>
            <a:pPr>
              <a:buFont typeface="Wingdings" pitchFamily="2" charset="2"/>
              <a:buChar char="q"/>
            </a:pPr>
            <a:endParaRPr lang="en-ZA" sz="2800" b="1" dirty="0" smtClean="0"/>
          </a:p>
          <a:p>
            <a:pPr>
              <a:buFont typeface="Wingdings" pitchFamily="2" charset="2"/>
              <a:buChar char="q"/>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13</a:t>
            </a:fld>
            <a:endParaRPr lang="en-ZA" dirty="0">
              <a:solidFill>
                <a:prstClr val="black"/>
              </a:solidFill>
              <a:latin typeface="Arial Narrow" panose="020B0606020202030204" pitchFamily="34" charset="0"/>
            </a:endParaRPr>
          </a:p>
        </p:txBody>
      </p:sp>
      <p:sp>
        <p:nvSpPr>
          <p:cNvPr id="8" name="Rectangle 7"/>
          <p:cNvSpPr/>
          <p:nvPr/>
        </p:nvSpPr>
        <p:spPr>
          <a:xfrm>
            <a:off x="447622" y="1231460"/>
            <a:ext cx="8229600" cy="4154984"/>
          </a:xfrm>
          <a:prstGeom prst="rect">
            <a:avLst/>
          </a:prstGeom>
        </p:spPr>
        <p:txBody>
          <a:bodyPr wrap="square">
            <a:spAutoFit/>
          </a:bodyPr>
          <a:lstStyle/>
          <a:p>
            <a:pPr algn="just"/>
            <a:r>
              <a:rPr lang="en-US" sz="2400" b="1" u="sng" dirty="0">
                <a:latin typeface="Arial Narrow" panose="020B0606020202030204" pitchFamily="34" charset="0"/>
              </a:rPr>
              <a:t>Accreditation:</a:t>
            </a:r>
          </a:p>
          <a:p>
            <a:pPr algn="just"/>
            <a:r>
              <a:rPr lang="en-US" sz="2400" b="1" dirty="0">
                <a:latin typeface="Arial Narrow" panose="020B0606020202030204" pitchFamily="34" charset="0"/>
              </a:rPr>
              <a:t>James Ditshoene – </a:t>
            </a:r>
            <a:r>
              <a:rPr lang="en-US" sz="2400" b="1" dirty="0">
                <a:latin typeface="Arial Narrow" panose="020B0606020202030204" pitchFamily="34" charset="0"/>
                <a:hlinkClick r:id="rId4"/>
              </a:rPr>
              <a:t>ditshoene.j@dhet.gov.za</a:t>
            </a:r>
            <a:endParaRPr lang="en-US" sz="2400" b="1" dirty="0">
              <a:latin typeface="Arial Narrow" panose="020B0606020202030204" pitchFamily="34" charset="0"/>
            </a:endParaRPr>
          </a:p>
          <a:p>
            <a:pPr algn="just"/>
            <a:r>
              <a:rPr lang="en-US" sz="2400" b="1" dirty="0" err="1">
                <a:latin typeface="Arial Narrow" panose="020B0606020202030204" pitchFamily="34" charset="0"/>
              </a:rPr>
              <a:t>Mmadira</a:t>
            </a:r>
            <a:r>
              <a:rPr lang="en-US" sz="2400" b="1" dirty="0">
                <a:latin typeface="Arial Narrow" panose="020B0606020202030204" pitchFamily="34" charset="0"/>
              </a:rPr>
              <a:t> Seima – </a:t>
            </a:r>
            <a:r>
              <a:rPr lang="en-US" sz="2400" b="1" dirty="0">
                <a:latin typeface="Arial Narrow" panose="020B0606020202030204" pitchFamily="34" charset="0"/>
                <a:hlinkClick r:id="rId5"/>
              </a:rPr>
              <a:t>seima.p@dhet.gov.za</a:t>
            </a:r>
            <a:endParaRPr lang="en-US" sz="2400" b="1" dirty="0">
              <a:latin typeface="Arial Narrow" panose="020B0606020202030204" pitchFamily="34" charset="0"/>
            </a:endParaRPr>
          </a:p>
          <a:p>
            <a:pPr algn="just"/>
            <a:endParaRPr lang="en-US" sz="2400" b="1" dirty="0">
              <a:latin typeface="Arial Narrow" panose="020B0606020202030204" pitchFamily="34" charset="0"/>
            </a:endParaRPr>
          </a:p>
          <a:p>
            <a:pPr algn="just"/>
            <a:r>
              <a:rPr lang="en-US" sz="2400" b="1" u="sng" dirty="0">
                <a:latin typeface="Arial Narrow" panose="020B0606020202030204" pitchFamily="34" charset="0"/>
              </a:rPr>
              <a:t>Registration:</a:t>
            </a:r>
          </a:p>
          <a:p>
            <a:pPr algn="just"/>
            <a:r>
              <a:rPr lang="en-US" sz="2400" b="1" dirty="0">
                <a:latin typeface="Arial Narrow" panose="020B0606020202030204" pitchFamily="34" charset="0"/>
              </a:rPr>
              <a:t>Thabang Mokori – </a:t>
            </a:r>
            <a:r>
              <a:rPr lang="en-US" sz="2400" b="1" dirty="0">
                <a:latin typeface="Arial Narrow" panose="020B0606020202030204" pitchFamily="34" charset="0"/>
                <a:hlinkClick r:id="rId6"/>
              </a:rPr>
              <a:t>mokori.t@dhet.gov.za</a:t>
            </a:r>
            <a:endParaRPr lang="en-US" sz="2400" b="1" dirty="0">
              <a:latin typeface="Arial Narrow" panose="020B0606020202030204" pitchFamily="34" charset="0"/>
            </a:endParaRPr>
          </a:p>
          <a:p>
            <a:pPr algn="just"/>
            <a:r>
              <a:rPr lang="en-US" sz="2400" b="1" dirty="0">
                <a:latin typeface="Arial Narrow" panose="020B0606020202030204" pitchFamily="34" charset="0"/>
              </a:rPr>
              <a:t>Happy Zwane – </a:t>
            </a:r>
            <a:r>
              <a:rPr lang="en-US" sz="2400" b="1" dirty="0">
                <a:latin typeface="Arial Narrow" panose="020B0606020202030204" pitchFamily="34" charset="0"/>
                <a:hlinkClick r:id="rId7"/>
              </a:rPr>
              <a:t>zwane.h@dhet.gov.za</a:t>
            </a:r>
            <a:r>
              <a:rPr lang="en-US" sz="2400" b="1" dirty="0">
                <a:latin typeface="Arial Narrow" panose="020B0606020202030204" pitchFamily="34" charset="0"/>
              </a:rPr>
              <a:t> </a:t>
            </a:r>
            <a:endParaRPr lang="en-US" sz="2400" b="1" dirty="0" smtClean="0">
              <a:latin typeface="Arial Narrow" panose="020B0606020202030204" pitchFamily="34" charset="0"/>
            </a:endParaRPr>
          </a:p>
          <a:p>
            <a:pPr algn="just"/>
            <a:r>
              <a:rPr lang="en-US" sz="2400" b="1" dirty="0">
                <a:latin typeface="Arial Narrow" panose="020B0606020202030204" pitchFamily="34" charset="0"/>
              </a:rPr>
              <a:t>Muzi Zulu – </a:t>
            </a:r>
            <a:r>
              <a:rPr lang="en-US" sz="2400" b="1" dirty="0" smtClean="0">
                <a:latin typeface="Arial Narrow" panose="020B0606020202030204" pitchFamily="34" charset="0"/>
                <a:hlinkClick r:id="rId8"/>
              </a:rPr>
              <a:t>zulu.p@dhet.gov.za</a:t>
            </a:r>
            <a:r>
              <a:rPr lang="en-US" sz="2400" b="1" dirty="0" smtClean="0">
                <a:latin typeface="Arial Narrow" panose="020B0606020202030204" pitchFamily="34" charset="0"/>
              </a:rPr>
              <a:t> </a:t>
            </a:r>
            <a:endParaRPr lang="en-US" sz="2400" b="1" dirty="0">
              <a:latin typeface="Arial Narrow" panose="020B0606020202030204" pitchFamily="34" charset="0"/>
            </a:endParaRPr>
          </a:p>
          <a:p>
            <a:pPr algn="just"/>
            <a:endParaRPr lang="en-US" sz="2400" b="1" dirty="0">
              <a:latin typeface="Arial Narrow" panose="020B0606020202030204" pitchFamily="34" charset="0"/>
            </a:endParaRPr>
          </a:p>
          <a:p>
            <a:pPr algn="just"/>
            <a:r>
              <a:rPr lang="en-US" sz="2400" b="1" u="sng" dirty="0" smtClean="0">
                <a:latin typeface="Arial Narrow" panose="020B0606020202030204" pitchFamily="34" charset="0"/>
              </a:rPr>
              <a:t>Deputy </a:t>
            </a:r>
            <a:r>
              <a:rPr lang="en-US" sz="2400" b="1" u="sng" dirty="0">
                <a:latin typeface="Arial Narrow" panose="020B0606020202030204" pitchFamily="34" charset="0"/>
              </a:rPr>
              <a:t>Director: Accreditation and Registration:</a:t>
            </a:r>
          </a:p>
          <a:p>
            <a:pPr algn="just"/>
            <a:r>
              <a:rPr lang="en-US" sz="2400" b="1" dirty="0">
                <a:latin typeface="Arial Narrow" panose="020B0606020202030204" pitchFamily="34" charset="0"/>
              </a:rPr>
              <a:t>Heilene Steenkamp – </a:t>
            </a:r>
            <a:r>
              <a:rPr lang="en-US" sz="2400" b="1" dirty="0">
                <a:latin typeface="Arial Narrow" panose="020B0606020202030204" pitchFamily="34" charset="0"/>
                <a:hlinkClick r:id="rId9"/>
              </a:rPr>
              <a:t>steenkamp.h@dhet.gov.za</a:t>
            </a:r>
            <a:r>
              <a:rPr lang="en-US" sz="2400" b="1" dirty="0">
                <a:latin typeface="Arial Narrow" panose="020B0606020202030204" pitchFamily="34" charset="0"/>
              </a:rPr>
              <a:t> </a:t>
            </a:r>
          </a:p>
        </p:txBody>
      </p:sp>
      <p:sp>
        <p:nvSpPr>
          <p:cNvPr id="5" name="Footer Placeholder 4"/>
          <p:cNvSpPr>
            <a:spLocks noGrp="1"/>
          </p:cNvSpPr>
          <p:nvPr>
            <p:ph type="ftr" sz="quarter" idx="11"/>
          </p:nvPr>
        </p:nvSpPr>
        <p:spPr/>
        <p:txBody>
          <a:bodyPr/>
          <a:lstStyle/>
          <a:p>
            <a:r>
              <a:rPr lang="en-ZA" smtClean="0"/>
              <a:t>NAMB. Copyright 2017</a:t>
            </a:r>
            <a:endParaRPr lang="en-ZA"/>
          </a:p>
        </p:txBody>
      </p:sp>
      <p:sp>
        <p:nvSpPr>
          <p:cNvPr id="9" name="Date Placeholder 8"/>
          <p:cNvSpPr>
            <a:spLocks noGrp="1"/>
          </p:cNvSpPr>
          <p:nvPr>
            <p:ph type="dt" sz="half" idx="10"/>
          </p:nvPr>
        </p:nvSpPr>
        <p:spPr/>
        <p:txBody>
          <a:bodyPr/>
          <a:lstStyle/>
          <a:p>
            <a:fld id="{4C33FEE9-AC92-4E2D-BED4-B077F56483D4}" type="datetime1">
              <a:rPr lang="en-ZA" smtClean="0"/>
              <a:t>2018/06/22</a:t>
            </a:fld>
            <a:endParaRPr lang="en-ZA"/>
          </a:p>
        </p:txBody>
      </p:sp>
    </p:spTree>
    <p:extLst>
      <p:ext uri="{BB962C8B-B14F-4D97-AF65-F5344CB8AC3E}">
        <p14:creationId xmlns:p14="http://schemas.microsoft.com/office/powerpoint/2010/main" val="3434910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p:txBody>
          <a:bodyPr/>
          <a:lstStyle/>
          <a:p>
            <a:pPr algn="r"/>
            <a:r>
              <a:rPr lang="en-US" b="1" dirty="0" smtClean="0">
                <a:latin typeface="Arial Narrow" panose="020B0606020202030204" pitchFamily="34" charset="0"/>
              </a:rPr>
              <a:t>Questions</a:t>
            </a:r>
            <a:endParaRPr lang="en-ZA"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a:bodyPr>
          <a:lstStyle/>
          <a:p>
            <a:pPr marL="0" indent="0">
              <a:buNone/>
            </a:pPr>
            <a:endParaRPr lang="en-ZA" sz="2800" b="1" dirty="0"/>
          </a:p>
          <a:p>
            <a:pPr>
              <a:buFont typeface="Wingdings" pitchFamily="2" charset="2"/>
              <a:buChar char="q"/>
            </a:pPr>
            <a:endParaRPr lang="en-ZA" sz="2800" b="1" dirty="0" smtClean="0"/>
          </a:p>
          <a:p>
            <a:pPr>
              <a:buFont typeface="Wingdings" pitchFamily="2" charset="2"/>
              <a:buChar char="q"/>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14</a:t>
            </a:fld>
            <a:endParaRPr lang="en-ZA" dirty="0">
              <a:solidFill>
                <a:prstClr val="black"/>
              </a:solidFill>
              <a:latin typeface="Arial Narrow" panose="020B0606020202030204" pitchFamily="34"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784" y="2060848"/>
            <a:ext cx="4359550" cy="2808312"/>
          </a:xfrm>
          <a:prstGeom prst="rect">
            <a:avLst/>
          </a:prstGeom>
        </p:spPr>
      </p:pic>
      <p:sp>
        <p:nvSpPr>
          <p:cNvPr id="5" name="Date Placeholder 4"/>
          <p:cNvSpPr>
            <a:spLocks noGrp="1"/>
          </p:cNvSpPr>
          <p:nvPr>
            <p:ph type="dt" sz="half" idx="10"/>
          </p:nvPr>
        </p:nvSpPr>
        <p:spPr/>
        <p:txBody>
          <a:bodyPr/>
          <a:lstStyle/>
          <a:p>
            <a:fld id="{6E5FE2ED-F9B7-4A67-97BF-6D611D3BF94F}" type="datetime1">
              <a:rPr lang="en-ZA" smtClean="0"/>
              <a:t>2018/06/22</a:t>
            </a:fld>
            <a:endParaRPr lang="en-ZA"/>
          </a:p>
        </p:txBody>
      </p:sp>
      <p:sp>
        <p:nvSpPr>
          <p:cNvPr id="9" name="Footer Placeholder 8"/>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396695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p:txBody>
          <a:bodyPr/>
          <a:lstStyle/>
          <a:p>
            <a:pPr algn="r"/>
            <a:r>
              <a:rPr lang="en-ZA" b="1" dirty="0" smtClean="0">
                <a:latin typeface="Arial Narrow" panose="020B0606020202030204" pitchFamily="34" charset="0"/>
              </a:rPr>
              <a:t>Background</a:t>
            </a:r>
            <a:endParaRPr lang="en-ZA"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fontScale="47500" lnSpcReduction="20000"/>
          </a:bodyPr>
          <a:lstStyle/>
          <a:p>
            <a:r>
              <a:rPr lang="en-US" b="1" dirty="0">
                <a:latin typeface="Arial Narrow" panose="020B0606020202030204" pitchFamily="34" charset="0"/>
              </a:rPr>
              <a:t>CHAPTER 6A</a:t>
            </a:r>
            <a:endParaRPr lang="en-ZA" dirty="0">
              <a:latin typeface="Arial Narrow" panose="020B0606020202030204" pitchFamily="34" charset="0"/>
            </a:endParaRPr>
          </a:p>
          <a:p>
            <a:r>
              <a:rPr lang="en-US" b="1" dirty="0">
                <a:latin typeface="Arial Narrow" panose="020B0606020202030204" pitchFamily="34" charset="0"/>
              </a:rPr>
              <a:t>ARTISAN DEVELOPMENT: NATIONAL ARTISAN MODERATION BODY</a:t>
            </a:r>
            <a:endParaRPr lang="en-ZA" dirty="0">
              <a:latin typeface="Arial Narrow" panose="020B0606020202030204" pitchFamily="34" charset="0"/>
            </a:endParaRPr>
          </a:p>
          <a:p>
            <a:r>
              <a:rPr lang="en-US" sz="2800" dirty="0">
                <a:latin typeface="Arial Narrow" panose="020B0606020202030204" pitchFamily="34" charset="0"/>
              </a:rPr>
              <a:t>(As per Government Gazette no 31666, 1 December 2008; Act no 37 of 2008 Skills Development Amendment Act)</a:t>
            </a:r>
          </a:p>
          <a:p>
            <a:endParaRPr lang="en-US" dirty="0">
              <a:latin typeface="Arial Narrow" panose="020B0606020202030204" pitchFamily="34" charset="0"/>
            </a:endParaRPr>
          </a:p>
          <a:p>
            <a:r>
              <a:rPr lang="en-US" b="1" dirty="0">
                <a:latin typeface="Arial Narrow" panose="020B0606020202030204" pitchFamily="34" charset="0"/>
              </a:rPr>
              <a:t>26A. </a:t>
            </a:r>
            <a:r>
              <a:rPr lang="en-US" dirty="0">
                <a:latin typeface="Arial Narrow" panose="020B0606020202030204" pitchFamily="34" charset="0"/>
              </a:rPr>
              <a:t>(1) The Director-General must—</a:t>
            </a:r>
            <a:endParaRPr lang="en-ZA" dirty="0">
              <a:latin typeface="Arial Narrow" panose="020B0606020202030204" pitchFamily="34" charset="0"/>
            </a:endParaRPr>
          </a:p>
          <a:p>
            <a:r>
              <a:rPr lang="en-US" i="1" dirty="0">
                <a:latin typeface="Arial Narrow" panose="020B0606020202030204" pitchFamily="34" charset="0"/>
              </a:rPr>
              <a:t>(a) </a:t>
            </a:r>
            <a:r>
              <a:rPr lang="en-US" dirty="0">
                <a:latin typeface="Arial Narrow" panose="020B0606020202030204" pitchFamily="34" charset="0"/>
              </a:rPr>
              <a:t>establish a national artisan moderation body in the Department; and</a:t>
            </a:r>
            <a:endParaRPr lang="en-ZA" dirty="0">
              <a:latin typeface="Arial Narrow" panose="020B0606020202030204" pitchFamily="34" charset="0"/>
            </a:endParaRPr>
          </a:p>
          <a:p>
            <a:r>
              <a:rPr lang="en-US" i="1" dirty="0">
                <a:latin typeface="Arial Narrow" panose="020B0606020202030204" pitchFamily="34" charset="0"/>
              </a:rPr>
              <a:t>(b) </a:t>
            </a:r>
            <a:r>
              <a:rPr lang="en-US" dirty="0">
                <a:latin typeface="Arial Narrow" panose="020B0606020202030204" pitchFamily="34" charset="0"/>
              </a:rPr>
              <a:t>provide the body contemplated in paragraph </a:t>
            </a:r>
            <a:r>
              <a:rPr lang="en-US" i="1" dirty="0">
                <a:latin typeface="Arial Narrow" panose="020B0606020202030204" pitchFamily="34" charset="0"/>
              </a:rPr>
              <a:t>(a) </a:t>
            </a:r>
            <a:r>
              <a:rPr lang="en-US" dirty="0">
                <a:latin typeface="Arial Narrow" panose="020B0606020202030204" pitchFamily="34" charset="0"/>
              </a:rPr>
              <a:t>with the personnel</a:t>
            </a:r>
            <a:endParaRPr lang="en-ZA" dirty="0">
              <a:latin typeface="Arial Narrow" panose="020B0606020202030204" pitchFamily="34" charset="0"/>
            </a:endParaRPr>
          </a:p>
          <a:p>
            <a:r>
              <a:rPr lang="en-US" dirty="0">
                <a:latin typeface="Arial Narrow" panose="020B0606020202030204" pitchFamily="34" charset="0"/>
              </a:rPr>
              <a:t>and financial resources that are necessary to coordinate artisan</a:t>
            </a:r>
            <a:endParaRPr lang="en-ZA" dirty="0">
              <a:latin typeface="Arial Narrow" panose="020B0606020202030204" pitchFamily="34" charset="0"/>
            </a:endParaRPr>
          </a:p>
          <a:p>
            <a:r>
              <a:rPr lang="en-US" dirty="0">
                <a:latin typeface="Arial Narrow" panose="020B0606020202030204" pitchFamily="34" charset="0"/>
              </a:rPr>
              <a:t>development in the Republic.</a:t>
            </a:r>
            <a:endParaRPr lang="en-ZA" dirty="0">
              <a:latin typeface="Arial Narrow" panose="020B0606020202030204" pitchFamily="34" charset="0"/>
            </a:endParaRPr>
          </a:p>
          <a:p>
            <a:r>
              <a:rPr lang="en-US" dirty="0">
                <a:latin typeface="Arial Narrow" panose="020B0606020202030204" pitchFamily="34" charset="0"/>
              </a:rPr>
              <a:t>(2) The functions of the national artisan moderation body are to—</a:t>
            </a:r>
            <a:endParaRPr lang="en-ZA" dirty="0">
              <a:latin typeface="Arial Narrow" panose="020B0606020202030204" pitchFamily="34" charset="0"/>
            </a:endParaRPr>
          </a:p>
          <a:p>
            <a:r>
              <a:rPr lang="en-US" i="1" dirty="0">
                <a:latin typeface="Arial Narrow" panose="020B0606020202030204" pitchFamily="34" charset="0"/>
              </a:rPr>
              <a:t>(a) </a:t>
            </a:r>
            <a:r>
              <a:rPr lang="en-US" dirty="0">
                <a:latin typeface="Arial Narrow" panose="020B0606020202030204" pitchFamily="34" charset="0"/>
              </a:rPr>
              <a:t>monitor the performance of accredited artisan trade test </a:t>
            </a:r>
            <a:r>
              <a:rPr lang="en-US" dirty="0" err="1">
                <a:latin typeface="Arial Narrow" panose="020B0606020202030204" pitchFamily="34" charset="0"/>
              </a:rPr>
              <a:t>centres</a:t>
            </a:r>
            <a:r>
              <a:rPr lang="en-US" dirty="0">
                <a:latin typeface="Arial Narrow" panose="020B0606020202030204" pitchFamily="34" charset="0"/>
              </a:rPr>
              <a:t>;</a:t>
            </a:r>
            <a:endParaRPr lang="en-ZA" dirty="0">
              <a:latin typeface="Arial Narrow" panose="020B0606020202030204" pitchFamily="34" charset="0"/>
            </a:endParaRPr>
          </a:p>
          <a:p>
            <a:r>
              <a:rPr lang="en-US" i="1" dirty="0">
                <a:latin typeface="Arial Narrow" panose="020B0606020202030204" pitchFamily="34" charset="0"/>
              </a:rPr>
              <a:t>(b) </a:t>
            </a:r>
            <a:r>
              <a:rPr lang="en-US" dirty="0">
                <a:latin typeface="Arial Narrow" panose="020B0606020202030204" pitchFamily="34" charset="0"/>
              </a:rPr>
              <a:t>moderate artisan trade tests;</a:t>
            </a:r>
            <a:endParaRPr lang="en-ZA" dirty="0">
              <a:latin typeface="Arial Narrow" panose="020B0606020202030204" pitchFamily="34" charset="0"/>
            </a:endParaRPr>
          </a:p>
          <a:p>
            <a:r>
              <a:rPr lang="en-US" i="1" dirty="0">
                <a:latin typeface="Arial Narrow" panose="020B0606020202030204" pitchFamily="34" charset="0"/>
              </a:rPr>
              <a:t>(c) </a:t>
            </a:r>
            <a:r>
              <a:rPr lang="en-US" dirty="0">
                <a:latin typeface="Arial Narrow" panose="020B0606020202030204" pitchFamily="34" charset="0"/>
              </a:rPr>
              <a:t>develop, maintain and apply a national data-bank of instruments for</a:t>
            </a:r>
            <a:endParaRPr lang="en-ZA" dirty="0">
              <a:latin typeface="Arial Narrow" panose="020B0606020202030204" pitchFamily="34" charset="0"/>
            </a:endParaRPr>
          </a:p>
          <a:p>
            <a:r>
              <a:rPr lang="en-US" dirty="0">
                <a:latin typeface="Arial Narrow" panose="020B0606020202030204" pitchFamily="34" charset="0"/>
              </a:rPr>
              <a:t>assessment and moderation of artisan trade tests;</a:t>
            </a:r>
            <a:endParaRPr lang="en-ZA" dirty="0">
              <a:latin typeface="Arial Narrow" panose="020B0606020202030204" pitchFamily="34" charset="0"/>
            </a:endParaRPr>
          </a:p>
          <a:p>
            <a:r>
              <a:rPr lang="en-US" i="1" dirty="0">
                <a:latin typeface="Arial Narrow" panose="020B0606020202030204" pitchFamily="34" charset="0"/>
              </a:rPr>
              <a:t>(d) </a:t>
            </a:r>
            <a:r>
              <a:rPr lang="en-US" dirty="0">
                <a:latin typeface="Arial Narrow" panose="020B0606020202030204" pitchFamily="34" charset="0"/>
              </a:rPr>
              <a:t>develop and maintain a national data-base of registered artisan trade assessors and moderators;</a:t>
            </a:r>
            <a:endParaRPr lang="en-ZA" dirty="0">
              <a:latin typeface="Arial Narrow" panose="020B0606020202030204" pitchFamily="34" charset="0"/>
            </a:endParaRPr>
          </a:p>
          <a:p>
            <a:r>
              <a:rPr lang="en-US" i="1" dirty="0">
                <a:latin typeface="Arial Narrow" panose="020B0606020202030204" pitchFamily="34" charset="0"/>
              </a:rPr>
              <a:t>(e) </a:t>
            </a:r>
            <a:r>
              <a:rPr lang="en-US" dirty="0">
                <a:latin typeface="Arial Narrow" panose="020B0606020202030204" pitchFamily="34" charset="0"/>
              </a:rPr>
              <a:t>record artisan achievements;</a:t>
            </a:r>
            <a:endParaRPr lang="en-ZA" dirty="0">
              <a:latin typeface="Arial Narrow" panose="020B0606020202030204" pitchFamily="34" charset="0"/>
            </a:endParaRPr>
          </a:p>
          <a:p>
            <a:r>
              <a:rPr lang="en-US" i="1" dirty="0">
                <a:latin typeface="Arial Narrow" panose="020B0606020202030204" pitchFamily="34" charset="0"/>
              </a:rPr>
              <a:t>(f) </a:t>
            </a:r>
            <a:r>
              <a:rPr lang="en-US" dirty="0">
                <a:latin typeface="Arial Narrow" panose="020B0606020202030204" pitchFamily="34" charset="0"/>
              </a:rPr>
              <a:t>determine appeals against assessment decisions;</a:t>
            </a:r>
            <a:endParaRPr lang="en-ZA" dirty="0">
              <a:latin typeface="Arial Narrow" panose="020B0606020202030204" pitchFamily="34" charset="0"/>
            </a:endParaRPr>
          </a:p>
          <a:p>
            <a:r>
              <a:rPr lang="en-US" i="1" dirty="0">
                <a:latin typeface="Arial Narrow" panose="020B0606020202030204" pitchFamily="34" charset="0"/>
              </a:rPr>
              <a:t>(g) </a:t>
            </a:r>
            <a:r>
              <a:rPr lang="en-US" dirty="0">
                <a:latin typeface="Arial Narrow" panose="020B0606020202030204" pitchFamily="34" charset="0"/>
              </a:rPr>
              <a:t>recommend the certification of artisans to the QCTO; and</a:t>
            </a:r>
            <a:endParaRPr lang="en-ZA" dirty="0">
              <a:latin typeface="Arial Narrow" panose="020B0606020202030204" pitchFamily="34" charset="0"/>
            </a:endParaRPr>
          </a:p>
          <a:p>
            <a:r>
              <a:rPr lang="en-US" i="1" dirty="0">
                <a:latin typeface="Arial Narrow" panose="020B0606020202030204" pitchFamily="34" charset="0"/>
              </a:rPr>
              <a:t>(h) </a:t>
            </a:r>
            <a:r>
              <a:rPr lang="en-US" dirty="0">
                <a:latin typeface="Arial Narrow" panose="020B0606020202030204" pitchFamily="34" charset="0"/>
              </a:rPr>
              <a:t>perform any other prescribed function.</a:t>
            </a:r>
            <a:endParaRPr lang="en-ZA" dirty="0">
              <a:latin typeface="Arial Narrow" panose="020B0606020202030204" pitchFamily="34" charset="0"/>
            </a:endParaRPr>
          </a:p>
          <a:p>
            <a:pPr marL="0" indent="0">
              <a:buNone/>
            </a:pPr>
            <a:endParaRPr lang="en-ZA"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2</a:t>
            </a:fld>
            <a:endParaRPr lang="en-ZA" dirty="0">
              <a:solidFill>
                <a:prstClr val="black"/>
              </a:solidFill>
              <a:latin typeface="Arial Narrow" panose="020B0606020202030204" pitchFamily="34" charset="0"/>
            </a:endParaRPr>
          </a:p>
        </p:txBody>
      </p:sp>
      <p:sp>
        <p:nvSpPr>
          <p:cNvPr id="5" name="Date Placeholder 4"/>
          <p:cNvSpPr>
            <a:spLocks noGrp="1"/>
          </p:cNvSpPr>
          <p:nvPr>
            <p:ph type="dt" sz="half" idx="10"/>
          </p:nvPr>
        </p:nvSpPr>
        <p:spPr/>
        <p:txBody>
          <a:bodyPr/>
          <a:lstStyle/>
          <a:p>
            <a:fld id="{262F96A9-676F-4415-8D99-FDF6E3AEA78E}"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2918108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p:txBody>
          <a:bodyPr/>
          <a:lstStyle/>
          <a:p>
            <a:pPr algn="r"/>
            <a:r>
              <a:rPr lang="en-ZA" b="1" dirty="0" smtClean="0">
                <a:latin typeface="Arial Narrow" panose="020B0606020202030204" pitchFamily="34" charset="0"/>
              </a:rPr>
              <a:t>Purpose of Accreditation</a:t>
            </a:r>
            <a:endParaRPr lang="en-ZA" b="1" dirty="0">
              <a:latin typeface="Arial Narrow" panose="020B0606020202030204" pitchFamily="34" charset="0"/>
            </a:endParaRP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3</a:t>
            </a:fld>
            <a:endParaRPr lang="en-ZA" dirty="0">
              <a:solidFill>
                <a:prstClr val="black"/>
              </a:solidFill>
              <a:latin typeface="Arial Narrow" panose="020B0606020202030204" pitchFamily="34" charset="0"/>
            </a:endParaRPr>
          </a:p>
        </p:txBody>
      </p:sp>
      <p:sp>
        <p:nvSpPr>
          <p:cNvPr id="6" name="Content Placeholder 5"/>
          <p:cNvSpPr>
            <a:spLocks noGrp="1"/>
          </p:cNvSpPr>
          <p:nvPr>
            <p:ph idx="1"/>
          </p:nvPr>
        </p:nvSpPr>
        <p:spPr/>
        <p:txBody>
          <a:bodyPr/>
          <a:lstStyle/>
          <a:p>
            <a:pPr marL="0" indent="0">
              <a:buNone/>
            </a:pPr>
            <a:r>
              <a:rPr lang="en-ZA" b="1" dirty="0">
                <a:latin typeface="Arial Narrow" panose="020B0606020202030204" pitchFamily="34" charset="0"/>
              </a:rPr>
              <a:t>To ensure a common standard for the delivery of training and/or testing of artisan learners across all sectors and the effective quality assurance by the QCTO through performance monitoring of Skills Development Providers (SDPs) and Trade Test Centres (TTCs) by the NAMB.</a:t>
            </a:r>
          </a:p>
          <a:p>
            <a:endParaRPr lang="en-ZA" dirty="0"/>
          </a:p>
        </p:txBody>
      </p:sp>
      <p:sp>
        <p:nvSpPr>
          <p:cNvPr id="5" name="Date Placeholder 4"/>
          <p:cNvSpPr>
            <a:spLocks noGrp="1"/>
          </p:cNvSpPr>
          <p:nvPr>
            <p:ph type="dt" sz="half" idx="10"/>
          </p:nvPr>
        </p:nvSpPr>
        <p:spPr/>
        <p:txBody>
          <a:bodyPr/>
          <a:lstStyle/>
          <a:p>
            <a:fld id="{8EBA7C22-4415-49B0-944E-ECF7567AB53D}"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1382117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69365"/>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251520" y="79922"/>
            <a:ext cx="8435280" cy="1143000"/>
          </a:xfrm>
        </p:spPr>
        <p:txBody>
          <a:bodyPr>
            <a:noAutofit/>
          </a:bodyPr>
          <a:lstStyle/>
          <a:p>
            <a:pPr algn="r"/>
            <a:r>
              <a:rPr lang="en-GB" sz="3600" b="1" dirty="0">
                <a:latin typeface="Arial Narrow" panose="020B0606020202030204" pitchFamily="34" charset="0"/>
              </a:rPr>
              <a:t>Accreditation of Skills Development Providers</a:t>
            </a:r>
            <a:endParaRPr lang="en-ZA" sz="3600" b="1" dirty="0">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fontScale="92500" lnSpcReduction="10000"/>
          </a:bodyPr>
          <a:lstStyle/>
          <a:p>
            <a:pPr marL="0" indent="0" algn="just">
              <a:buNone/>
            </a:pPr>
            <a:r>
              <a:rPr lang="en-US" b="1" dirty="0">
                <a:latin typeface="Arial Narrow" panose="020B0606020202030204" pitchFamily="34" charset="0"/>
              </a:rPr>
              <a:t>All SDPs delivering trade training for any of the curriculum components:</a:t>
            </a:r>
          </a:p>
          <a:p>
            <a:pPr marL="0" indent="0" algn="just">
              <a:buNone/>
            </a:pPr>
            <a:endParaRPr lang="en-US" b="1" dirty="0">
              <a:latin typeface="Arial Narrow" panose="020B0606020202030204" pitchFamily="34" charset="0"/>
            </a:endParaRPr>
          </a:p>
          <a:p>
            <a:pPr marL="784225" algn="just">
              <a:buFont typeface="Wingdings" panose="05000000000000000000" pitchFamily="2" charset="2"/>
              <a:buChar char="§"/>
            </a:pPr>
            <a:r>
              <a:rPr lang="en-US" b="1" dirty="0">
                <a:latin typeface="Arial Narrow" panose="020B0606020202030204" pitchFamily="34" charset="0"/>
              </a:rPr>
              <a:t>Occupational knowledge component</a:t>
            </a:r>
          </a:p>
          <a:p>
            <a:pPr marL="784225" algn="just">
              <a:buFont typeface="Wingdings" panose="05000000000000000000" pitchFamily="2" charset="2"/>
              <a:buChar char="§"/>
            </a:pPr>
            <a:r>
              <a:rPr lang="en-US" b="1" dirty="0">
                <a:latin typeface="Arial Narrow" panose="020B0606020202030204" pitchFamily="34" charset="0"/>
              </a:rPr>
              <a:t>Practical skills component</a:t>
            </a:r>
          </a:p>
          <a:p>
            <a:pPr marL="0" indent="0" algn="just">
              <a:buNone/>
            </a:pPr>
            <a:endParaRPr lang="en-US" b="1" dirty="0">
              <a:latin typeface="Arial Narrow" panose="020B0606020202030204" pitchFamily="34" charset="0"/>
            </a:endParaRPr>
          </a:p>
          <a:p>
            <a:pPr marL="0" indent="0" algn="just">
              <a:buNone/>
            </a:pPr>
            <a:r>
              <a:rPr lang="en-US" b="1" dirty="0">
                <a:latin typeface="Arial Narrow" panose="020B0606020202030204" pitchFamily="34" charset="0"/>
              </a:rPr>
              <a:t> … of any occupation listed as a trade must be accredited by the QCTO on the recommendation of the NAMB.</a:t>
            </a:r>
          </a:p>
          <a:p>
            <a:pPr>
              <a:buFont typeface="Wingdings" pitchFamily="2" charset="2"/>
              <a:buChar char="§"/>
            </a:pPr>
            <a:endParaRPr lang="en-ZA"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4</a:t>
            </a:fld>
            <a:endParaRPr lang="en-ZA" dirty="0">
              <a:solidFill>
                <a:prstClr val="black"/>
              </a:solidFill>
              <a:latin typeface="Arial Narrow" panose="020B0606020202030204" pitchFamily="34" charset="0"/>
            </a:endParaRPr>
          </a:p>
        </p:txBody>
      </p:sp>
      <p:sp>
        <p:nvSpPr>
          <p:cNvPr id="5" name="Date Placeholder 4"/>
          <p:cNvSpPr>
            <a:spLocks noGrp="1"/>
          </p:cNvSpPr>
          <p:nvPr>
            <p:ph type="dt" sz="half" idx="10"/>
          </p:nvPr>
        </p:nvSpPr>
        <p:spPr/>
        <p:txBody>
          <a:bodyPr/>
          <a:lstStyle/>
          <a:p>
            <a:fld id="{6DDF9443-1493-41A2-BC26-CD465111D7A4}"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826870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57200" y="125760"/>
            <a:ext cx="8229600" cy="782960"/>
          </a:xfrm>
        </p:spPr>
        <p:txBody>
          <a:bodyPr/>
          <a:lstStyle/>
          <a:p>
            <a:pPr algn="r"/>
            <a:r>
              <a:rPr lang="en-US" b="1" dirty="0">
                <a:latin typeface="Arial Narrow" panose="020B0606020202030204" pitchFamily="34" charset="0"/>
              </a:rPr>
              <a:t>Process of Accreditation for SDPs</a:t>
            </a:r>
            <a:endParaRPr lang="en-ZA" b="1" dirty="0">
              <a:latin typeface="Arial Narrow" panose="020B0606020202030204" pitchFamily="34" charset="0"/>
            </a:endParaRP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5</a:t>
            </a:fld>
            <a:endParaRPr lang="en-ZA" dirty="0">
              <a:solidFill>
                <a:prstClr val="black"/>
              </a:solidFill>
              <a:latin typeface="Arial Narrow" panose="020B0606020202030204" pitchFamily="34" charset="0"/>
            </a:endParaRPr>
          </a:p>
        </p:txBody>
      </p:sp>
      <p:pic>
        <p:nvPicPr>
          <p:cNvPr id="9" name="Content Placeholder 8"/>
          <p:cNvPicPr>
            <a:picLocks noGrp="1" noChangeAspect="1"/>
          </p:cNvPicPr>
          <p:nvPr>
            <p:ph idx="1"/>
          </p:nvPr>
        </p:nvPicPr>
        <p:blipFill>
          <a:blip r:embed="rId3"/>
          <a:stretch>
            <a:fillRect/>
          </a:stretch>
        </p:blipFill>
        <p:spPr>
          <a:xfrm>
            <a:off x="713802" y="1173466"/>
            <a:ext cx="7716395" cy="4525963"/>
          </a:xfrm>
          <a:prstGeom prst="rect">
            <a:avLst/>
          </a:prstGeom>
        </p:spPr>
      </p:pic>
      <p:pic>
        <p:nvPicPr>
          <p:cNvPr id="10" name="Picture 9"/>
          <p:cNvPicPr>
            <a:picLocks noChangeAspect="1"/>
          </p:cNvPicPr>
          <p:nvPr/>
        </p:nvPicPr>
        <p:blipFill>
          <a:blip r:embed="rId4"/>
          <a:stretch>
            <a:fillRect/>
          </a:stretch>
        </p:blipFill>
        <p:spPr>
          <a:xfrm>
            <a:off x="3583441" y="4501565"/>
            <a:ext cx="2548349" cy="1999661"/>
          </a:xfrm>
          <a:prstGeom prst="rect">
            <a:avLst/>
          </a:prstGeom>
        </p:spPr>
      </p:pic>
      <p:sp>
        <p:nvSpPr>
          <p:cNvPr id="5" name="Date Placeholder 4"/>
          <p:cNvSpPr>
            <a:spLocks noGrp="1"/>
          </p:cNvSpPr>
          <p:nvPr>
            <p:ph type="dt" sz="half" idx="10"/>
          </p:nvPr>
        </p:nvSpPr>
        <p:spPr/>
        <p:txBody>
          <a:bodyPr/>
          <a:lstStyle/>
          <a:p>
            <a:fld id="{C864CC9E-177B-4B5B-AA1A-5880230B5898}" type="datetime1">
              <a:rPr lang="en-ZA" smtClean="0"/>
              <a:t>2018/06/22</a:t>
            </a:fld>
            <a:endParaRPr lang="en-ZA"/>
          </a:p>
        </p:txBody>
      </p:sp>
      <p:sp>
        <p:nvSpPr>
          <p:cNvPr id="6" name="Footer Placeholder 5"/>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57647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57200" y="274638"/>
            <a:ext cx="8229600" cy="864269"/>
          </a:xfrm>
        </p:spPr>
        <p:txBody>
          <a:bodyPr>
            <a:normAutofit/>
          </a:bodyPr>
          <a:lstStyle/>
          <a:p>
            <a:pPr algn="r"/>
            <a:r>
              <a:rPr lang="en-US" b="1" dirty="0">
                <a:latin typeface="Arial Narrow" panose="020B0606020202030204" pitchFamily="34" charset="0"/>
              </a:rPr>
              <a:t>Accreditation of Trade Test Centre</a:t>
            </a:r>
            <a:endParaRPr lang="en-ZA" b="1" dirty="0">
              <a:latin typeface="Arial Narrow" panose="020B0606020202030204" pitchFamily="34" charset="0"/>
            </a:endParaRPr>
          </a:p>
        </p:txBody>
      </p:sp>
      <p:sp>
        <p:nvSpPr>
          <p:cNvPr id="6" name="Content Placeholder 5"/>
          <p:cNvSpPr>
            <a:spLocks noGrp="1"/>
          </p:cNvSpPr>
          <p:nvPr>
            <p:ph idx="1"/>
          </p:nvPr>
        </p:nvSpPr>
        <p:spPr/>
        <p:txBody>
          <a:bodyPr>
            <a:normAutofit/>
          </a:bodyPr>
          <a:lstStyle/>
          <a:p>
            <a:pPr marL="0" indent="0">
              <a:buNone/>
            </a:pPr>
            <a:r>
              <a:rPr lang="en-ZA" sz="2800" b="1" dirty="0"/>
              <a:t>	</a:t>
            </a: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6</a:t>
            </a:fld>
            <a:endParaRPr lang="en-ZA" dirty="0">
              <a:solidFill>
                <a:prstClr val="black"/>
              </a:solidFill>
              <a:latin typeface="Arial Narrow" panose="020B0606020202030204" pitchFamily="34" charset="0"/>
            </a:endParaRPr>
          </a:p>
        </p:txBody>
      </p:sp>
      <p:sp>
        <p:nvSpPr>
          <p:cNvPr id="8" name="Rectangle 7"/>
          <p:cNvSpPr/>
          <p:nvPr/>
        </p:nvSpPr>
        <p:spPr>
          <a:xfrm>
            <a:off x="457200" y="1370013"/>
            <a:ext cx="8229600" cy="4401205"/>
          </a:xfrm>
          <a:prstGeom prst="rect">
            <a:avLst/>
          </a:prstGeom>
        </p:spPr>
        <p:txBody>
          <a:bodyPr wrap="square">
            <a:spAutoFit/>
          </a:bodyPr>
          <a:lstStyle/>
          <a:p>
            <a:pPr algn="just"/>
            <a:r>
              <a:rPr lang="en-US" sz="2000" b="1" dirty="0">
                <a:latin typeface="Arial Narrow" panose="020B0606020202030204" pitchFamily="34" charset="0"/>
              </a:rPr>
              <a:t>Any </a:t>
            </a:r>
            <a:r>
              <a:rPr lang="en-US" sz="2000" b="1" dirty="0" err="1">
                <a:latin typeface="Arial Narrow" panose="020B0606020202030204" pitchFamily="34" charset="0"/>
              </a:rPr>
              <a:t>centre</a:t>
            </a:r>
            <a:r>
              <a:rPr lang="en-US" sz="2000" b="1" dirty="0">
                <a:latin typeface="Arial Narrow" panose="020B0606020202030204" pitchFamily="34" charset="0"/>
              </a:rPr>
              <a:t> seeking accreditation must comply with the following criteria:</a:t>
            </a:r>
          </a:p>
          <a:p>
            <a:pPr algn="just"/>
            <a:endParaRPr lang="en-US" sz="2000" b="1" dirty="0">
              <a:latin typeface="Arial Narrow" panose="020B0606020202030204" pitchFamily="34" charset="0"/>
            </a:endParaRPr>
          </a:p>
          <a:p>
            <a:pPr>
              <a:buFont typeface="Wingdings" panose="05000000000000000000" pitchFamily="2" charset="2"/>
              <a:buChar char="§"/>
            </a:pPr>
            <a:r>
              <a:rPr lang="en-US" sz="2000" dirty="0">
                <a:latin typeface="Arial Narrow" panose="020B0606020202030204" pitchFamily="34" charset="0"/>
              </a:rPr>
              <a:t>The trade test area must be separate from the training area, only candidates and assessment practitioners attending trade tests must be allowed into the trade testing area.</a:t>
            </a:r>
          </a:p>
          <a:p>
            <a:pPr>
              <a:buFont typeface="Wingdings" panose="05000000000000000000" pitchFamily="2" charset="2"/>
              <a:buChar char="§"/>
            </a:pPr>
            <a:endParaRPr lang="en-ZA" sz="2000" dirty="0">
              <a:latin typeface="Arial Narrow" panose="020B0606020202030204" pitchFamily="34" charset="0"/>
            </a:endParaRPr>
          </a:p>
          <a:p>
            <a:pPr>
              <a:buFont typeface="Wingdings" panose="05000000000000000000" pitchFamily="2" charset="2"/>
              <a:buChar char="§"/>
            </a:pPr>
            <a:r>
              <a:rPr lang="en-US" sz="2000" dirty="0">
                <a:latin typeface="Arial Narrow" panose="020B0606020202030204" pitchFamily="34" charset="0"/>
              </a:rPr>
              <a:t>Dedicated equipment for trade testing has to be available where disassembly, assembly, inspection, fault finding or adjustments are performed. (specific checklists)</a:t>
            </a:r>
          </a:p>
          <a:p>
            <a:pPr>
              <a:buFont typeface="Wingdings" panose="05000000000000000000" pitchFamily="2" charset="2"/>
              <a:buChar char="§"/>
            </a:pPr>
            <a:endParaRPr lang="en-ZA" sz="2000" dirty="0">
              <a:latin typeface="Arial Narrow" panose="020B0606020202030204" pitchFamily="34" charset="0"/>
            </a:endParaRPr>
          </a:p>
          <a:p>
            <a:pPr>
              <a:buFont typeface="Wingdings" panose="05000000000000000000" pitchFamily="2" charset="2"/>
              <a:buChar char="§"/>
            </a:pPr>
            <a:r>
              <a:rPr lang="en-US" sz="2000" dirty="0">
                <a:latin typeface="Arial Narrow" panose="020B0606020202030204" pitchFamily="34" charset="0"/>
              </a:rPr>
              <a:t>Trade tests and moderations must not be conducted by the trainers who have conducted the artisan training to the same candidate or candidates.</a:t>
            </a:r>
          </a:p>
          <a:p>
            <a:pPr>
              <a:buFont typeface="Wingdings" panose="05000000000000000000" pitchFamily="2" charset="2"/>
              <a:buChar char="§"/>
            </a:pPr>
            <a:endParaRPr lang="en-ZA" sz="2000" dirty="0">
              <a:latin typeface="Arial Narrow" panose="020B0606020202030204" pitchFamily="34" charset="0"/>
            </a:endParaRPr>
          </a:p>
          <a:p>
            <a:pPr>
              <a:buFont typeface="Wingdings" panose="05000000000000000000" pitchFamily="2" charset="2"/>
              <a:buChar char="§"/>
            </a:pPr>
            <a:r>
              <a:rPr lang="en-US" sz="2000" dirty="0">
                <a:latin typeface="Arial Narrow" panose="020B0606020202030204" pitchFamily="34" charset="0"/>
              </a:rPr>
              <a:t>No disturbances must be present during the trade testing which will impact or influence the candidate during the trade test.</a:t>
            </a:r>
            <a:endParaRPr lang="en-ZA" sz="2000" dirty="0">
              <a:latin typeface="Arial Narrow" panose="020B0606020202030204" pitchFamily="34" charset="0"/>
            </a:endParaRPr>
          </a:p>
        </p:txBody>
      </p:sp>
      <p:sp>
        <p:nvSpPr>
          <p:cNvPr id="5" name="Date Placeholder 4"/>
          <p:cNvSpPr>
            <a:spLocks noGrp="1"/>
          </p:cNvSpPr>
          <p:nvPr>
            <p:ph type="dt" sz="half" idx="10"/>
          </p:nvPr>
        </p:nvSpPr>
        <p:spPr/>
        <p:txBody>
          <a:bodyPr/>
          <a:lstStyle/>
          <a:p>
            <a:fld id="{3F4ECE00-95FA-46A0-A3CF-AEC4B04043FB}" type="datetime1">
              <a:rPr lang="en-ZA" smtClean="0"/>
              <a:t>2018/06/22</a:t>
            </a:fld>
            <a:endParaRPr lang="en-ZA"/>
          </a:p>
        </p:txBody>
      </p:sp>
      <p:sp>
        <p:nvSpPr>
          <p:cNvPr id="9" name="Footer Placeholder 8"/>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409934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457200" y="125760"/>
            <a:ext cx="8229600" cy="685744"/>
          </a:xfrm>
        </p:spPr>
        <p:txBody>
          <a:bodyPr>
            <a:normAutofit fontScale="90000"/>
          </a:bodyPr>
          <a:lstStyle/>
          <a:p>
            <a:pPr algn="r"/>
            <a:r>
              <a:rPr lang="en-GB" sz="4000" b="1" dirty="0">
                <a:latin typeface="Arial Narrow" panose="020B0606020202030204" pitchFamily="34" charset="0"/>
              </a:rPr>
              <a:t>Process of Accreditation of TTCs</a:t>
            </a:r>
            <a:endParaRPr lang="en-ZA" sz="4000" b="1" dirty="0">
              <a:solidFill>
                <a:srgbClr val="FF0000"/>
              </a:solidFill>
              <a:latin typeface="Arial Narrow" panose="020B0606020202030204" pitchFamily="34" charset="0"/>
            </a:endParaRP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7</a:t>
            </a:fld>
            <a:endParaRPr lang="en-ZA" dirty="0">
              <a:solidFill>
                <a:prstClr val="black"/>
              </a:solidFill>
              <a:latin typeface="Arial Narrow" panose="020B0606020202030204" pitchFamily="34" charset="0"/>
            </a:endParaRPr>
          </a:p>
        </p:txBody>
      </p:sp>
      <p:pic>
        <p:nvPicPr>
          <p:cNvPr id="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8394" y="811504"/>
            <a:ext cx="7787207" cy="498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a:stretch>
            <a:fillRect/>
          </a:stretch>
        </p:blipFill>
        <p:spPr>
          <a:xfrm>
            <a:off x="3297824" y="3964285"/>
            <a:ext cx="2548349" cy="1999661"/>
          </a:xfrm>
          <a:prstGeom prst="rect">
            <a:avLst/>
          </a:prstGeom>
        </p:spPr>
      </p:pic>
      <p:sp>
        <p:nvSpPr>
          <p:cNvPr id="5" name="Date Placeholder 4"/>
          <p:cNvSpPr>
            <a:spLocks noGrp="1"/>
          </p:cNvSpPr>
          <p:nvPr>
            <p:ph type="dt" sz="half" idx="10"/>
          </p:nvPr>
        </p:nvSpPr>
        <p:spPr/>
        <p:txBody>
          <a:bodyPr/>
          <a:lstStyle/>
          <a:p>
            <a:fld id="{FE7392CB-4800-4371-AFC9-868B1027F3DF}" type="datetime1">
              <a:rPr lang="en-ZA" smtClean="0"/>
              <a:t>2018/06/22</a:t>
            </a:fld>
            <a:endParaRPr lang="en-ZA"/>
          </a:p>
        </p:txBody>
      </p:sp>
      <p:sp>
        <p:nvSpPr>
          <p:cNvPr id="6" name="Footer Placeholder 5"/>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80585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97052"/>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6" name="Content Placeholder 5"/>
          <p:cNvSpPr>
            <a:spLocks noGrp="1"/>
          </p:cNvSpPr>
          <p:nvPr>
            <p:ph idx="1"/>
          </p:nvPr>
        </p:nvSpPr>
        <p:spPr>
          <a:xfrm>
            <a:off x="524036" y="1268760"/>
            <a:ext cx="8229600" cy="4525963"/>
          </a:xfrm>
        </p:spPr>
        <p:txBody>
          <a:bodyPr>
            <a:normAutofit fontScale="70000" lnSpcReduction="20000"/>
          </a:bodyPr>
          <a:lstStyle/>
          <a:p>
            <a:pPr marL="0" indent="0">
              <a:buNone/>
            </a:pPr>
            <a:endParaRPr lang="en-ZA" b="1" dirty="0" smtClean="0"/>
          </a:p>
          <a:p>
            <a:pPr marL="0" indent="0" algn="just">
              <a:buNone/>
            </a:pPr>
            <a:r>
              <a:rPr lang="en-ZA" sz="3400" dirty="0">
                <a:latin typeface="Arial Narrow" panose="020B0606020202030204" pitchFamily="34" charset="0"/>
              </a:rPr>
              <a:t>The parties to this SLA seek to, through collaborations, assistance and mutual support, implement a National Non-sector based trade testing and Quality Assurance system for artisan development in the Republic.</a:t>
            </a:r>
          </a:p>
          <a:p>
            <a:pPr marL="0" indent="0" algn="just">
              <a:buNone/>
            </a:pPr>
            <a:endParaRPr lang="en-ZA" sz="3400" dirty="0">
              <a:latin typeface="Arial Narrow" panose="020B0606020202030204" pitchFamily="34" charset="0"/>
            </a:endParaRPr>
          </a:p>
          <a:p>
            <a:pPr marL="0" indent="0" algn="just">
              <a:buNone/>
            </a:pPr>
            <a:r>
              <a:rPr lang="en-ZA" sz="3400" dirty="0">
                <a:latin typeface="Arial Narrow" panose="020B0606020202030204" pitchFamily="34" charset="0"/>
              </a:rPr>
              <a:t>The signing of this SLA is a pre-requisite for a prospective Trade Test Centre to be recommended by NAMB for accreditation by the Quality Council for Trades and Occupations (QCTO) unless NAMB approves exemption from the signing thereof based on written submission submitted by the Trade Test Centre.</a:t>
            </a:r>
          </a:p>
          <a:p>
            <a:pPr marL="514350" indent="-514350" algn="just"/>
            <a:endParaRPr lang="en-ZA" sz="3400" dirty="0">
              <a:latin typeface="Arial Narrow" panose="020B0606020202030204" pitchFamily="34" charset="0"/>
            </a:endParaRPr>
          </a:p>
          <a:p>
            <a:pPr marL="0" lvl="0" indent="0">
              <a:buNone/>
            </a:pPr>
            <a:r>
              <a:rPr lang="en-ZA" sz="3400" b="1" dirty="0">
                <a:latin typeface="Arial Narrow" panose="020B0606020202030204" pitchFamily="34" charset="0"/>
              </a:rPr>
              <a:t>DURATION OF THE AGREEMENT </a:t>
            </a:r>
            <a:endParaRPr lang="en-ZA" sz="3400" dirty="0">
              <a:latin typeface="Arial Narrow" panose="020B0606020202030204" pitchFamily="34" charset="0"/>
            </a:endParaRPr>
          </a:p>
          <a:p>
            <a:pPr marL="0" indent="0">
              <a:buNone/>
            </a:pPr>
            <a:r>
              <a:rPr lang="en-ZA" sz="3400" dirty="0">
                <a:latin typeface="Arial Narrow" panose="020B0606020202030204" pitchFamily="34" charset="0"/>
              </a:rPr>
              <a:t>From Accreditation continuous, unless de-accredited. </a:t>
            </a:r>
          </a:p>
          <a:p>
            <a:pPr marL="0" indent="0">
              <a:buNone/>
            </a:pPr>
            <a:r>
              <a:rPr lang="en-ZA" sz="2000" b="1" dirty="0">
                <a:latin typeface="Arial Narrow" panose="020B0606020202030204" pitchFamily="34" charset="0"/>
              </a:rPr>
              <a:t> </a:t>
            </a:r>
            <a:endParaRPr lang="en-ZA" sz="2000" dirty="0">
              <a:latin typeface="Arial Narrow" panose="020B0606020202030204" pitchFamily="34" charset="0"/>
            </a:endParaRPr>
          </a:p>
          <a:p>
            <a:pPr marL="0" indent="0">
              <a:buNone/>
            </a:pPr>
            <a:endParaRPr lang="en-ZA" b="1" dirty="0"/>
          </a:p>
        </p:txBody>
      </p:sp>
      <p:sp>
        <p:nvSpPr>
          <p:cNvPr id="3" name="Title 2"/>
          <p:cNvSpPr>
            <a:spLocks noGrp="1"/>
          </p:cNvSpPr>
          <p:nvPr>
            <p:ph type="title"/>
          </p:nvPr>
        </p:nvSpPr>
        <p:spPr>
          <a:xfrm>
            <a:off x="457200" y="135633"/>
            <a:ext cx="8229600" cy="1143000"/>
          </a:xfrm>
        </p:spPr>
        <p:txBody>
          <a:bodyPr/>
          <a:lstStyle/>
          <a:p>
            <a:pPr algn="r"/>
            <a:r>
              <a:rPr lang="en-US" b="1" dirty="0">
                <a:latin typeface="Arial Narrow" panose="020B0606020202030204" pitchFamily="34" charset="0"/>
              </a:rPr>
              <a:t>SLA between TTCs and NAMB</a:t>
            </a:r>
            <a:endParaRPr lang="en-ZA" dirty="0">
              <a:latin typeface="Arial Narrow" panose="020B0606020202030204" pitchFamily="34" charset="0"/>
            </a:endParaRPr>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8</a:t>
            </a:fld>
            <a:endParaRPr lang="en-ZA" dirty="0">
              <a:solidFill>
                <a:prstClr val="black"/>
              </a:solidFill>
              <a:latin typeface="Arial Narrow" panose="020B0606020202030204" pitchFamily="34" charset="0"/>
            </a:endParaRPr>
          </a:p>
        </p:txBody>
      </p:sp>
      <p:sp>
        <p:nvSpPr>
          <p:cNvPr id="5" name="Date Placeholder 4"/>
          <p:cNvSpPr>
            <a:spLocks noGrp="1"/>
          </p:cNvSpPr>
          <p:nvPr>
            <p:ph type="dt" sz="half" idx="10"/>
          </p:nvPr>
        </p:nvSpPr>
        <p:spPr/>
        <p:txBody>
          <a:bodyPr/>
          <a:lstStyle/>
          <a:p>
            <a:fld id="{42CEC569-B9DD-4A23-A219-839E9371355F}"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511144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42509"/>
            <a:ext cx="9144000" cy="1842875"/>
          </a:xfrm>
          <a:prstGeom prst="rect">
            <a:avLst/>
          </a:prstGeom>
        </p:spPr>
      </p:pic>
      <p:sp>
        <p:nvSpPr>
          <p:cNvPr id="4" name="Title 1"/>
          <p:cNvSpPr txBox="1">
            <a:spLocks/>
          </p:cNvSpPr>
          <p:nvPr/>
        </p:nvSpPr>
        <p:spPr>
          <a:xfrm>
            <a:off x="323528" y="125760"/>
            <a:ext cx="8496944" cy="7829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ZA" b="1" cap="small" dirty="0">
              <a:solidFill>
                <a:prstClr val="black"/>
              </a:solidFill>
              <a:latin typeface="Arial Narrow" panose="020B0606020202030204" pitchFamily="34" charset="0"/>
            </a:endParaRPr>
          </a:p>
        </p:txBody>
      </p:sp>
      <p:sp>
        <p:nvSpPr>
          <p:cNvPr id="3" name="Title 2"/>
          <p:cNvSpPr>
            <a:spLocks noGrp="1"/>
          </p:cNvSpPr>
          <p:nvPr>
            <p:ph type="title"/>
          </p:nvPr>
        </p:nvSpPr>
        <p:spPr>
          <a:xfrm>
            <a:off x="323528" y="274638"/>
            <a:ext cx="8496944" cy="902221"/>
          </a:xfrm>
        </p:spPr>
        <p:txBody>
          <a:bodyPr>
            <a:normAutofit/>
          </a:bodyPr>
          <a:lstStyle/>
          <a:p>
            <a:pPr algn="r"/>
            <a:r>
              <a:rPr lang="en-US" sz="3800" b="1" dirty="0">
                <a:latin typeface="Arial Narrow" panose="020B0606020202030204" pitchFamily="34" charset="0"/>
              </a:rPr>
              <a:t>Registration of assessors and moderators</a:t>
            </a:r>
            <a:endParaRPr lang="en-ZA" sz="3800" b="1" dirty="0">
              <a:solidFill>
                <a:srgbClr val="FF0000"/>
              </a:solidFill>
              <a:latin typeface="Arial Narrow" panose="020B0606020202030204" pitchFamily="34" charset="0"/>
            </a:endParaRPr>
          </a:p>
        </p:txBody>
      </p:sp>
      <p:sp>
        <p:nvSpPr>
          <p:cNvPr id="6" name="Content Placeholder 5"/>
          <p:cNvSpPr>
            <a:spLocks noGrp="1"/>
          </p:cNvSpPr>
          <p:nvPr>
            <p:ph idx="1"/>
          </p:nvPr>
        </p:nvSpPr>
        <p:spPr>
          <a:xfrm>
            <a:off x="457200" y="1340768"/>
            <a:ext cx="8229600" cy="4525963"/>
          </a:xfrm>
        </p:spPr>
        <p:txBody>
          <a:bodyPr>
            <a:normAutofit/>
          </a:bodyPr>
          <a:lstStyle/>
          <a:p>
            <a:pPr marL="0" indent="0" algn="just">
              <a:buNone/>
            </a:pPr>
            <a:r>
              <a:rPr lang="en-US" sz="2800" dirty="0" smtClean="0">
                <a:latin typeface="Arial Narrow" panose="020B0606020202030204" pitchFamily="34" charset="0"/>
              </a:rPr>
              <a:t>To </a:t>
            </a:r>
            <a:r>
              <a:rPr lang="en-US" sz="2800" dirty="0">
                <a:latin typeface="Arial Narrow" panose="020B0606020202030204" pitchFamily="34" charset="0"/>
              </a:rPr>
              <a:t>ensure the credibility of trade test assessments conducted, all assessors and moderators conducting trade test assessments and moderations of trade test assessments will be registered by the NAMB as an Assessment Quality Partner for trades of the QCTO.</a:t>
            </a:r>
          </a:p>
          <a:p>
            <a:pPr marL="0" indent="0" algn="just">
              <a:buNone/>
            </a:pPr>
            <a:endParaRPr lang="en-US" sz="2800" dirty="0">
              <a:latin typeface="Arial Narrow" panose="020B0606020202030204" pitchFamily="34" charset="0"/>
            </a:endParaRPr>
          </a:p>
          <a:p>
            <a:pPr marL="0" indent="0" algn="just">
              <a:buNone/>
            </a:pPr>
            <a:r>
              <a:rPr lang="en-US" sz="2800" dirty="0">
                <a:latin typeface="Arial Narrow" panose="020B0606020202030204" pitchFamily="34" charset="0"/>
              </a:rPr>
              <a:t>A pre-requisite for accreditation of a TTC is the suitability of the human resources, i.e. assessors and moderators in the employed by the TTC.</a:t>
            </a:r>
            <a:endParaRPr lang="en-US" sz="2800" dirty="0"/>
          </a:p>
          <a:p>
            <a:pPr marL="0" indent="0" algn="just">
              <a:buNone/>
            </a:pPr>
            <a:endParaRPr lang="en-US" sz="2800" b="1" dirty="0"/>
          </a:p>
          <a:p>
            <a:pPr marL="0" indent="0">
              <a:buNone/>
            </a:pPr>
            <a:endParaRPr lang="en-ZA" sz="2800" b="1" dirty="0" smtClean="0"/>
          </a:p>
          <a:p>
            <a:pPr>
              <a:buFont typeface="Wingdings" pitchFamily="2" charset="2"/>
              <a:buChar char="q"/>
            </a:pPr>
            <a:endParaRPr lang="en-ZA" sz="2800" b="1" dirty="0"/>
          </a:p>
        </p:txBody>
      </p:sp>
      <p:sp>
        <p:nvSpPr>
          <p:cNvPr id="7" name="Slide Number Placeholder 6"/>
          <p:cNvSpPr>
            <a:spLocks noGrp="1"/>
          </p:cNvSpPr>
          <p:nvPr>
            <p:ph type="sldNum" sz="quarter" idx="12"/>
          </p:nvPr>
        </p:nvSpPr>
        <p:spPr/>
        <p:txBody>
          <a:bodyPr/>
          <a:lstStyle/>
          <a:p>
            <a:fld id="{085E04F8-FF82-480D-A695-9670DC3B574A}" type="slidenum">
              <a:rPr lang="en-ZA" smtClean="0">
                <a:solidFill>
                  <a:prstClr val="black"/>
                </a:solidFill>
                <a:latin typeface="Arial Narrow" panose="020B0606020202030204" pitchFamily="34" charset="0"/>
              </a:rPr>
              <a:pPr/>
              <a:t>9</a:t>
            </a:fld>
            <a:endParaRPr lang="en-ZA" dirty="0">
              <a:solidFill>
                <a:prstClr val="black"/>
              </a:solidFill>
              <a:latin typeface="Arial Narrow" panose="020B0606020202030204" pitchFamily="34" charset="0"/>
            </a:endParaRPr>
          </a:p>
        </p:txBody>
      </p:sp>
      <p:sp>
        <p:nvSpPr>
          <p:cNvPr id="5" name="Date Placeholder 4"/>
          <p:cNvSpPr>
            <a:spLocks noGrp="1"/>
          </p:cNvSpPr>
          <p:nvPr>
            <p:ph type="dt" sz="half" idx="10"/>
          </p:nvPr>
        </p:nvSpPr>
        <p:spPr/>
        <p:txBody>
          <a:bodyPr/>
          <a:lstStyle/>
          <a:p>
            <a:fld id="{BAF1674B-4AC5-4DA3-B1AC-2889BACCF74C}" type="datetime1">
              <a:rPr lang="en-ZA" smtClean="0"/>
              <a:t>2018/06/22</a:t>
            </a:fld>
            <a:endParaRPr lang="en-ZA"/>
          </a:p>
        </p:txBody>
      </p:sp>
      <p:sp>
        <p:nvSpPr>
          <p:cNvPr id="8" name="Footer Placeholder 7"/>
          <p:cNvSpPr>
            <a:spLocks noGrp="1"/>
          </p:cNvSpPr>
          <p:nvPr>
            <p:ph type="ftr" sz="quarter" idx="11"/>
          </p:nvPr>
        </p:nvSpPr>
        <p:spPr/>
        <p:txBody>
          <a:bodyPr/>
          <a:lstStyle/>
          <a:p>
            <a:r>
              <a:rPr lang="en-ZA" smtClean="0"/>
              <a:t>NAMB. Copyright 2017</a:t>
            </a:r>
            <a:endParaRPr lang="en-ZA"/>
          </a:p>
        </p:txBody>
      </p:sp>
    </p:spTree>
    <p:extLst>
      <p:ext uri="{BB962C8B-B14F-4D97-AF65-F5344CB8AC3E}">
        <p14:creationId xmlns:p14="http://schemas.microsoft.com/office/powerpoint/2010/main" val="317249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MB_SETA Subcomm 4 Aug 2016" id="{58556F9E-BE98-46E1-90A1-F4E37C2D48F9}" vid="{2B687373-DFA2-4DF3-A5BF-D4F3AE080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2470</TotalTime>
  <Words>986</Words>
  <Application>Microsoft Office PowerPoint</Application>
  <PresentationFormat>On-screen Show (4:3)</PresentationFormat>
  <Paragraphs>161</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Wingdings</vt:lpstr>
      <vt:lpstr>Office Theme</vt:lpstr>
      <vt:lpstr>PowerPoint Presentation</vt:lpstr>
      <vt:lpstr>Background</vt:lpstr>
      <vt:lpstr>Purpose of Accreditation</vt:lpstr>
      <vt:lpstr>Accreditation of Skills Development Providers</vt:lpstr>
      <vt:lpstr>Process of Accreditation for SDPs</vt:lpstr>
      <vt:lpstr>Accreditation of Trade Test Centre</vt:lpstr>
      <vt:lpstr>Process of Accreditation of TTCs</vt:lpstr>
      <vt:lpstr>SLA between TTCs and NAMB</vt:lpstr>
      <vt:lpstr>Registration of assessors and moderators</vt:lpstr>
      <vt:lpstr>Registration of Assessors</vt:lpstr>
      <vt:lpstr>Registration of Moderators</vt:lpstr>
      <vt:lpstr>Registration of assessors and moderators</vt:lpstr>
      <vt:lpstr>Contact details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Steenkamp.Heilene</dc:creator>
  <cp:lastModifiedBy>Steenkamp.Heilene</cp:lastModifiedBy>
  <cp:revision>133</cp:revision>
  <cp:lastPrinted>2017-02-28T12:00:42Z</cp:lastPrinted>
  <dcterms:created xsi:type="dcterms:W3CDTF">2016-08-01T08:18:09Z</dcterms:created>
  <dcterms:modified xsi:type="dcterms:W3CDTF">2018-06-22T12:18:07Z</dcterms:modified>
</cp:coreProperties>
</file>